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31"/>
  </p:notesMasterIdLst>
  <p:sldIdLst>
    <p:sldId id="331" r:id="rId2"/>
    <p:sldId id="387" r:id="rId3"/>
    <p:sldId id="391" r:id="rId4"/>
    <p:sldId id="412" r:id="rId5"/>
    <p:sldId id="411" r:id="rId6"/>
    <p:sldId id="420" r:id="rId7"/>
    <p:sldId id="389" r:id="rId8"/>
    <p:sldId id="401" r:id="rId9"/>
    <p:sldId id="402" r:id="rId10"/>
    <p:sldId id="413" r:id="rId11"/>
    <p:sldId id="403" r:id="rId12"/>
    <p:sldId id="415" r:id="rId13"/>
    <p:sldId id="405" r:id="rId14"/>
    <p:sldId id="421" r:id="rId15"/>
    <p:sldId id="404" r:id="rId16"/>
    <p:sldId id="422" r:id="rId17"/>
    <p:sldId id="400" r:id="rId18"/>
    <p:sldId id="406" r:id="rId19"/>
    <p:sldId id="407" r:id="rId20"/>
    <p:sldId id="408" r:id="rId21"/>
    <p:sldId id="409" r:id="rId22"/>
    <p:sldId id="423" r:id="rId23"/>
    <p:sldId id="424" r:id="rId24"/>
    <p:sldId id="425" r:id="rId25"/>
    <p:sldId id="426" r:id="rId26"/>
    <p:sldId id="427" r:id="rId27"/>
    <p:sldId id="428" r:id="rId28"/>
    <p:sldId id="419" r:id="rId29"/>
    <p:sldId id="410" r:id="rId30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7298529-F538-480C-8BAF-A6DDBB57D967}">
          <p14:sldIdLst>
            <p14:sldId id="331"/>
            <p14:sldId id="387"/>
            <p14:sldId id="391"/>
            <p14:sldId id="412"/>
            <p14:sldId id="411"/>
            <p14:sldId id="420"/>
            <p14:sldId id="389"/>
            <p14:sldId id="401"/>
            <p14:sldId id="402"/>
            <p14:sldId id="413"/>
            <p14:sldId id="403"/>
            <p14:sldId id="415"/>
            <p14:sldId id="405"/>
            <p14:sldId id="421"/>
            <p14:sldId id="404"/>
            <p14:sldId id="422"/>
            <p14:sldId id="400"/>
            <p14:sldId id="406"/>
            <p14:sldId id="407"/>
            <p14:sldId id="408"/>
            <p14:sldId id="409"/>
            <p14:sldId id="423"/>
            <p14:sldId id="424"/>
            <p14:sldId id="425"/>
            <p14:sldId id="426"/>
            <p14:sldId id="427"/>
            <p14:sldId id="428"/>
            <p14:sldId id="419"/>
            <p14:sldId id="410"/>
          </p14:sldIdLst>
        </p14:section>
        <p14:section name="Sección sin título" id="{DA59B339-497C-418B-A342-68225D33D3A9}">
          <p14:sldIdLst/>
        </p14:section>
      </p14:sectionLst>
    </p:ex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0C98"/>
    <a:srgbClr val="10146A"/>
    <a:srgbClr val="283D52"/>
    <a:srgbClr val="81C9FF"/>
    <a:srgbClr val="8FBBF1"/>
    <a:srgbClr val="A5BCD3"/>
    <a:srgbClr val="FFCC99"/>
    <a:srgbClr val="FF9933"/>
    <a:srgbClr val="FF505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4630" autoAdjust="0"/>
  </p:normalViewPr>
  <p:slideViewPr>
    <p:cSldViewPr snapToGrid="0">
      <p:cViewPr varScale="1">
        <p:scale>
          <a:sx n="112" d="100"/>
          <a:sy n="112" d="100"/>
        </p:scale>
        <p:origin x="348" y="96"/>
      </p:cViewPr>
      <p:guideLst>
        <p:guide pos="76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7DC905-987B-4A10-9C3C-3BB4A3D607E5}" type="doc">
      <dgm:prSet loTypeId="urn:microsoft.com/office/officeart/2005/8/layout/vList6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s-PE"/>
        </a:p>
      </dgm:t>
    </dgm:pt>
    <dgm:pt modelId="{675ED0AE-AEAB-4DAB-893A-A00D2654323D}">
      <dgm:prSet phldrT="[Texto]" custT="1"/>
      <dgm:spPr/>
      <dgm:t>
        <a:bodyPr/>
        <a:lstStyle/>
        <a:p>
          <a:r>
            <a:rPr lang="es-PE" sz="3200" dirty="0" smtClean="0"/>
            <a:t>Beca integral</a:t>
          </a:r>
        </a:p>
        <a:p>
          <a:r>
            <a:rPr lang="es-PE" sz="1600" dirty="0" smtClean="0"/>
            <a:t>CUBRE</a:t>
          </a:r>
          <a:endParaRPr lang="es-PE" sz="1600" dirty="0"/>
        </a:p>
      </dgm:t>
    </dgm:pt>
    <dgm:pt modelId="{EDE429EC-3834-4766-931F-90E3EA57C459}" type="parTrans" cxnId="{96398403-63EE-47D8-9D68-092F73CAB6AD}">
      <dgm:prSet/>
      <dgm:spPr/>
      <dgm:t>
        <a:bodyPr/>
        <a:lstStyle/>
        <a:p>
          <a:endParaRPr lang="es-PE"/>
        </a:p>
      </dgm:t>
    </dgm:pt>
    <dgm:pt modelId="{C0AA5E50-50EC-4A23-8AD0-AE9A3A4C0E7C}" type="sibTrans" cxnId="{96398403-63EE-47D8-9D68-092F73CAB6AD}">
      <dgm:prSet/>
      <dgm:spPr/>
      <dgm:t>
        <a:bodyPr/>
        <a:lstStyle/>
        <a:p>
          <a:endParaRPr lang="es-PE"/>
        </a:p>
      </dgm:t>
    </dgm:pt>
    <dgm:pt modelId="{63AA5F9B-AAB8-49D2-B201-1280322D9C19}">
      <dgm:prSet phldrT="[Texto]" custT="1"/>
      <dgm:spPr/>
      <dgm:t>
        <a:bodyPr/>
        <a:lstStyle/>
        <a:p>
          <a:r>
            <a:rPr lang="es-PE" sz="2400" dirty="0" smtClean="0">
              <a:solidFill>
                <a:srgbClr val="002060"/>
              </a:solidFill>
            </a:rPr>
            <a:t>Estudios</a:t>
          </a:r>
          <a:endParaRPr lang="es-PE" sz="2400" dirty="0">
            <a:solidFill>
              <a:srgbClr val="002060"/>
            </a:solidFill>
          </a:endParaRPr>
        </a:p>
      </dgm:t>
    </dgm:pt>
    <dgm:pt modelId="{D05A3AB5-24A2-4F75-B2F6-6A8183224733}" type="parTrans" cxnId="{EE418486-D2FE-416B-925D-C045331A2299}">
      <dgm:prSet/>
      <dgm:spPr/>
      <dgm:t>
        <a:bodyPr/>
        <a:lstStyle/>
        <a:p>
          <a:endParaRPr lang="es-PE"/>
        </a:p>
      </dgm:t>
    </dgm:pt>
    <dgm:pt modelId="{DF613215-E3CF-4CA1-A9B7-3B1BFBB473A1}" type="sibTrans" cxnId="{EE418486-D2FE-416B-925D-C045331A2299}">
      <dgm:prSet/>
      <dgm:spPr/>
      <dgm:t>
        <a:bodyPr/>
        <a:lstStyle/>
        <a:p>
          <a:endParaRPr lang="es-PE"/>
        </a:p>
      </dgm:t>
    </dgm:pt>
    <dgm:pt modelId="{BE432F1B-EB01-4C0F-B664-A8E645F28A4E}">
      <dgm:prSet phldrT="[Texto]" custT="1"/>
      <dgm:spPr/>
      <dgm:t>
        <a:bodyPr/>
        <a:lstStyle/>
        <a:p>
          <a:r>
            <a:rPr lang="es-PE" sz="2400" dirty="0" smtClean="0">
              <a:solidFill>
                <a:srgbClr val="002060"/>
              </a:solidFill>
            </a:rPr>
            <a:t>Hospedaje</a:t>
          </a:r>
          <a:endParaRPr lang="es-PE" sz="2400" dirty="0">
            <a:solidFill>
              <a:srgbClr val="002060"/>
            </a:solidFill>
          </a:endParaRPr>
        </a:p>
      </dgm:t>
    </dgm:pt>
    <dgm:pt modelId="{86415129-6089-4DD1-9976-83E9A7A25412}" type="parTrans" cxnId="{7F7C7BA1-9502-41D1-9195-5946334F7EC8}">
      <dgm:prSet/>
      <dgm:spPr/>
      <dgm:t>
        <a:bodyPr/>
        <a:lstStyle/>
        <a:p>
          <a:endParaRPr lang="es-PE"/>
        </a:p>
      </dgm:t>
    </dgm:pt>
    <dgm:pt modelId="{7C94BFDB-C41F-4AED-A69F-5B96CEBC0AF9}" type="sibTrans" cxnId="{7F7C7BA1-9502-41D1-9195-5946334F7EC8}">
      <dgm:prSet/>
      <dgm:spPr/>
      <dgm:t>
        <a:bodyPr/>
        <a:lstStyle/>
        <a:p>
          <a:endParaRPr lang="es-PE"/>
        </a:p>
      </dgm:t>
    </dgm:pt>
    <dgm:pt modelId="{5ADD5BD6-058F-4332-BC83-6F8082768B6E}">
      <dgm:prSet phldrT="[Texto]" custT="1"/>
      <dgm:spPr/>
      <dgm:t>
        <a:bodyPr/>
        <a:lstStyle/>
        <a:p>
          <a:r>
            <a:rPr lang="es-PE" sz="3200" dirty="0" smtClean="0"/>
            <a:t>Beca parcial</a:t>
          </a:r>
        </a:p>
        <a:p>
          <a:r>
            <a:rPr lang="es-PE" sz="1800" dirty="0" smtClean="0"/>
            <a:t>CUBRE</a:t>
          </a:r>
          <a:endParaRPr lang="es-PE" sz="1800" dirty="0"/>
        </a:p>
      </dgm:t>
    </dgm:pt>
    <dgm:pt modelId="{964A0C8F-F034-4329-A051-53F843C8AEC5}" type="parTrans" cxnId="{8081CEE5-1BA6-4E84-82DB-526BA63DF42C}">
      <dgm:prSet/>
      <dgm:spPr/>
      <dgm:t>
        <a:bodyPr/>
        <a:lstStyle/>
        <a:p>
          <a:endParaRPr lang="es-PE"/>
        </a:p>
      </dgm:t>
    </dgm:pt>
    <dgm:pt modelId="{23FE4014-8E42-4AD8-9219-9F348F4BB636}" type="sibTrans" cxnId="{8081CEE5-1BA6-4E84-82DB-526BA63DF42C}">
      <dgm:prSet/>
      <dgm:spPr/>
      <dgm:t>
        <a:bodyPr/>
        <a:lstStyle/>
        <a:p>
          <a:endParaRPr lang="es-PE"/>
        </a:p>
      </dgm:t>
    </dgm:pt>
    <dgm:pt modelId="{3B0C8DDB-95DE-4CF8-B920-F21DCA366D2C}">
      <dgm:prSet phldrT="[Texto]" custT="1"/>
      <dgm:spPr/>
      <dgm:t>
        <a:bodyPr/>
        <a:lstStyle/>
        <a:p>
          <a:r>
            <a:rPr lang="es-PE" sz="2400" dirty="0" smtClean="0">
              <a:solidFill>
                <a:srgbClr val="002060"/>
              </a:solidFill>
            </a:rPr>
            <a:t>O estudios</a:t>
          </a:r>
          <a:endParaRPr lang="es-PE" sz="2400" dirty="0">
            <a:solidFill>
              <a:srgbClr val="002060"/>
            </a:solidFill>
          </a:endParaRPr>
        </a:p>
      </dgm:t>
    </dgm:pt>
    <dgm:pt modelId="{CFEE4FC2-0204-4CC9-829A-F71BC0828708}" type="parTrans" cxnId="{446D2552-BB9D-406D-A8B0-C5764FE2D384}">
      <dgm:prSet/>
      <dgm:spPr/>
      <dgm:t>
        <a:bodyPr/>
        <a:lstStyle/>
        <a:p>
          <a:endParaRPr lang="es-PE"/>
        </a:p>
      </dgm:t>
    </dgm:pt>
    <dgm:pt modelId="{1BE6A171-51A0-4E2F-B705-AC77B422DA93}" type="sibTrans" cxnId="{446D2552-BB9D-406D-A8B0-C5764FE2D384}">
      <dgm:prSet/>
      <dgm:spPr/>
      <dgm:t>
        <a:bodyPr/>
        <a:lstStyle/>
        <a:p>
          <a:endParaRPr lang="es-PE"/>
        </a:p>
      </dgm:t>
    </dgm:pt>
    <dgm:pt modelId="{920F14A7-F90D-4AD9-9E74-2CDD3A3FBE6F}">
      <dgm:prSet phldrT="[Texto]" custT="1"/>
      <dgm:spPr/>
      <dgm:t>
        <a:bodyPr/>
        <a:lstStyle/>
        <a:p>
          <a:r>
            <a:rPr lang="es-PE" sz="2400" dirty="0" smtClean="0">
              <a:solidFill>
                <a:srgbClr val="002060"/>
              </a:solidFill>
            </a:rPr>
            <a:t>Alimentación</a:t>
          </a:r>
          <a:endParaRPr lang="es-PE" sz="2400" dirty="0">
            <a:solidFill>
              <a:srgbClr val="002060"/>
            </a:solidFill>
          </a:endParaRPr>
        </a:p>
      </dgm:t>
    </dgm:pt>
    <dgm:pt modelId="{7D610CAE-D397-4487-BA47-AAB927E1ED1E}" type="parTrans" cxnId="{6737FD56-0569-40DC-8BB0-4E3DFFC25FC0}">
      <dgm:prSet/>
      <dgm:spPr/>
      <dgm:t>
        <a:bodyPr/>
        <a:lstStyle/>
        <a:p>
          <a:endParaRPr lang="es-PE"/>
        </a:p>
      </dgm:t>
    </dgm:pt>
    <dgm:pt modelId="{FE99B6D8-5BCD-409D-A59E-050D4A899AD9}" type="sibTrans" cxnId="{6737FD56-0569-40DC-8BB0-4E3DFFC25FC0}">
      <dgm:prSet/>
      <dgm:spPr/>
      <dgm:t>
        <a:bodyPr/>
        <a:lstStyle/>
        <a:p>
          <a:endParaRPr lang="es-PE"/>
        </a:p>
      </dgm:t>
    </dgm:pt>
    <dgm:pt modelId="{378799DF-72AA-4CE6-ACB5-06BBAED00699}">
      <dgm:prSet phldrT="[Texto]" custT="1"/>
      <dgm:spPr/>
      <dgm:t>
        <a:bodyPr/>
        <a:lstStyle/>
        <a:p>
          <a:r>
            <a:rPr lang="es-PE" sz="2400" dirty="0" smtClean="0">
              <a:solidFill>
                <a:srgbClr val="002060"/>
              </a:solidFill>
            </a:rPr>
            <a:t>O alimentación</a:t>
          </a:r>
          <a:endParaRPr lang="es-PE" sz="2400" dirty="0">
            <a:solidFill>
              <a:srgbClr val="002060"/>
            </a:solidFill>
          </a:endParaRPr>
        </a:p>
      </dgm:t>
    </dgm:pt>
    <dgm:pt modelId="{737033BF-C922-41BB-966C-FE002794A967}" type="parTrans" cxnId="{B813676E-1004-414C-931E-DD7AB556F0A2}">
      <dgm:prSet/>
      <dgm:spPr/>
      <dgm:t>
        <a:bodyPr/>
        <a:lstStyle/>
        <a:p>
          <a:endParaRPr lang="es-PE"/>
        </a:p>
      </dgm:t>
    </dgm:pt>
    <dgm:pt modelId="{2DA03529-5C88-4580-9B73-86004B921713}" type="sibTrans" cxnId="{B813676E-1004-414C-931E-DD7AB556F0A2}">
      <dgm:prSet/>
      <dgm:spPr/>
      <dgm:t>
        <a:bodyPr/>
        <a:lstStyle/>
        <a:p>
          <a:endParaRPr lang="es-PE"/>
        </a:p>
      </dgm:t>
    </dgm:pt>
    <dgm:pt modelId="{EE0D22DB-DA0D-4657-9F19-4632697B2AE2}" type="pres">
      <dgm:prSet presAssocID="{427DC905-987B-4A10-9C3C-3BB4A3D607E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PE"/>
        </a:p>
      </dgm:t>
    </dgm:pt>
    <dgm:pt modelId="{F5FDDA30-7EEC-4678-B5BF-5F20FF6B28FE}" type="pres">
      <dgm:prSet presAssocID="{675ED0AE-AEAB-4DAB-893A-A00D2654323D}" presName="linNode" presStyleCnt="0"/>
      <dgm:spPr/>
    </dgm:pt>
    <dgm:pt modelId="{679821DE-62D1-483A-BDFF-2D3ECACC358D}" type="pres">
      <dgm:prSet presAssocID="{675ED0AE-AEAB-4DAB-893A-A00D2654323D}" presName="parentShp" presStyleLbl="node1" presStyleIdx="0" presStyleCnt="2" custScaleX="82955" custScaleY="4947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1FADB74-EE03-4FE3-B688-CA146C4E8ECC}" type="pres">
      <dgm:prSet presAssocID="{675ED0AE-AEAB-4DAB-893A-A00D2654323D}" presName="childShp" presStyleLbl="bgAccFollowNode1" presStyleIdx="0" presStyleCnt="2" custScaleY="4475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A8AEA79-676E-4658-ACB5-F5F183732F8F}" type="pres">
      <dgm:prSet presAssocID="{C0AA5E50-50EC-4A23-8AD0-AE9A3A4C0E7C}" presName="spacing" presStyleCnt="0"/>
      <dgm:spPr/>
    </dgm:pt>
    <dgm:pt modelId="{23581FEB-6E21-42F9-B083-95425C8A4399}" type="pres">
      <dgm:prSet presAssocID="{5ADD5BD6-058F-4332-BC83-6F8082768B6E}" presName="linNode" presStyleCnt="0"/>
      <dgm:spPr/>
    </dgm:pt>
    <dgm:pt modelId="{0D67FEB9-84F8-45EA-9695-50D5CB2A8491}" type="pres">
      <dgm:prSet presAssocID="{5ADD5BD6-058F-4332-BC83-6F8082768B6E}" presName="parentShp" presStyleLbl="node1" presStyleIdx="1" presStyleCnt="2" custScaleX="86688" custScaleY="53961" custLinFactNeighborX="1353" custLinFactNeighborY="-611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100A92A-3CFA-4553-8B63-14C41DC76F9A}" type="pres">
      <dgm:prSet presAssocID="{5ADD5BD6-058F-4332-BC83-6F8082768B6E}" presName="childShp" presStyleLbl="bgAccFollowNode1" presStyleIdx="1" presStyleCnt="2" custScaleY="46016" custLinFactNeighborX="812" custLinFactNeighborY="-611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F6F0406C-0D55-44B3-AE1D-C2E0D9B989B5}" type="presOf" srcId="{5ADD5BD6-058F-4332-BC83-6F8082768B6E}" destId="{0D67FEB9-84F8-45EA-9695-50D5CB2A8491}" srcOrd="0" destOrd="0" presId="urn:microsoft.com/office/officeart/2005/8/layout/vList6"/>
    <dgm:cxn modelId="{A9B95188-1536-431A-990C-96B4ED65D4E9}" type="presOf" srcId="{BE432F1B-EB01-4C0F-B664-A8E645F28A4E}" destId="{A1FADB74-EE03-4FE3-B688-CA146C4E8ECC}" srcOrd="0" destOrd="2" presId="urn:microsoft.com/office/officeart/2005/8/layout/vList6"/>
    <dgm:cxn modelId="{6737FD56-0569-40DC-8BB0-4E3DFFC25FC0}" srcId="{675ED0AE-AEAB-4DAB-893A-A00D2654323D}" destId="{920F14A7-F90D-4AD9-9E74-2CDD3A3FBE6F}" srcOrd="1" destOrd="0" parTransId="{7D610CAE-D397-4487-BA47-AAB927E1ED1E}" sibTransId="{FE99B6D8-5BCD-409D-A59E-050D4A899AD9}"/>
    <dgm:cxn modelId="{335F9B88-1736-463E-8F9E-AE1C42713CCA}" type="presOf" srcId="{920F14A7-F90D-4AD9-9E74-2CDD3A3FBE6F}" destId="{A1FADB74-EE03-4FE3-B688-CA146C4E8ECC}" srcOrd="0" destOrd="1" presId="urn:microsoft.com/office/officeart/2005/8/layout/vList6"/>
    <dgm:cxn modelId="{B813676E-1004-414C-931E-DD7AB556F0A2}" srcId="{5ADD5BD6-058F-4332-BC83-6F8082768B6E}" destId="{378799DF-72AA-4CE6-ACB5-06BBAED00699}" srcOrd="1" destOrd="0" parTransId="{737033BF-C922-41BB-966C-FE002794A967}" sibTransId="{2DA03529-5C88-4580-9B73-86004B921713}"/>
    <dgm:cxn modelId="{02A54F01-26F7-4828-B312-A5435FD2B342}" type="presOf" srcId="{427DC905-987B-4A10-9C3C-3BB4A3D607E5}" destId="{EE0D22DB-DA0D-4657-9F19-4632697B2AE2}" srcOrd="0" destOrd="0" presId="urn:microsoft.com/office/officeart/2005/8/layout/vList6"/>
    <dgm:cxn modelId="{96398403-63EE-47D8-9D68-092F73CAB6AD}" srcId="{427DC905-987B-4A10-9C3C-3BB4A3D607E5}" destId="{675ED0AE-AEAB-4DAB-893A-A00D2654323D}" srcOrd="0" destOrd="0" parTransId="{EDE429EC-3834-4766-931F-90E3EA57C459}" sibTransId="{C0AA5E50-50EC-4A23-8AD0-AE9A3A4C0E7C}"/>
    <dgm:cxn modelId="{58309186-B107-45A7-85A3-955BC75F1649}" type="presOf" srcId="{63AA5F9B-AAB8-49D2-B201-1280322D9C19}" destId="{A1FADB74-EE03-4FE3-B688-CA146C4E8ECC}" srcOrd="0" destOrd="0" presId="urn:microsoft.com/office/officeart/2005/8/layout/vList6"/>
    <dgm:cxn modelId="{160E94B5-6912-4BF0-ABC0-0D0ABFF012CE}" type="presOf" srcId="{378799DF-72AA-4CE6-ACB5-06BBAED00699}" destId="{F100A92A-3CFA-4553-8B63-14C41DC76F9A}" srcOrd="0" destOrd="1" presId="urn:microsoft.com/office/officeart/2005/8/layout/vList6"/>
    <dgm:cxn modelId="{114999AE-5F60-4477-963B-D65FBB17E9FD}" type="presOf" srcId="{675ED0AE-AEAB-4DAB-893A-A00D2654323D}" destId="{679821DE-62D1-483A-BDFF-2D3ECACC358D}" srcOrd="0" destOrd="0" presId="urn:microsoft.com/office/officeart/2005/8/layout/vList6"/>
    <dgm:cxn modelId="{446D2552-BB9D-406D-A8B0-C5764FE2D384}" srcId="{5ADD5BD6-058F-4332-BC83-6F8082768B6E}" destId="{3B0C8DDB-95DE-4CF8-B920-F21DCA366D2C}" srcOrd="0" destOrd="0" parTransId="{CFEE4FC2-0204-4CC9-829A-F71BC0828708}" sibTransId="{1BE6A171-51A0-4E2F-B705-AC77B422DA93}"/>
    <dgm:cxn modelId="{EE418486-D2FE-416B-925D-C045331A2299}" srcId="{675ED0AE-AEAB-4DAB-893A-A00D2654323D}" destId="{63AA5F9B-AAB8-49D2-B201-1280322D9C19}" srcOrd="0" destOrd="0" parTransId="{D05A3AB5-24A2-4F75-B2F6-6A8183224733}" sibTransId="{DF613215-E3CF-4CA1-A9B7-3B1BFBB473A1}"/>
    <dgm:cxn modelId="{BD3BA733-0C7A-4292-8A29-675ABE8FE1D8}" type="presOf" srcId="{3B0C8DDB-95DE-4CF8-B920-F21DCA366D2C}" destId="{F100A92A-3CFA-4553-8B63-14C41DC76F9A}" srcOrd="0" destOrd="0" presId="urn:microsoft.com/office/officeart/2005/8/layout/vList6"/>
    <dgm:cxn modelId="{7F7C7BA1-9502-41D1-9195-5946334F7EC8}" srcId="{675ED0AE-AEAB-4DAB-893A-A00D2654323D}" destId="{BE432F1B-EB01-4C0F-B664-A8E645F28A4E}" srcOrd="2" destOrd="0" parTransId="{86415129-6089-4DD1-9976-83E9A7A25412}" sibTransId="{7C94BFDB-C41F-4AED-A69F-5B96CEBC0AF9}"/>
    <dgm:cxn modelId="{8081CEE5-1BA6-4E84-82DB-526BA63DF42C}" srcId="{427DC905-987B-4A10-9C3C-3BB4A3D607E5}" destId="{5ADD5BD6-058F-4332-BC83-6F8082768B6E}" srcOrd="1" destOrd="0" parTransId="{964A0C8F-F034-4329-A051-53F843C8AEC5}" sibTransId="{23FE4014-8E42-4AD8-9219-9F348F4BB636}"/>
    <dgm:cxn modelId="{A9B3D370-C738-4DAD-862C-082B654D2FDF}" type="presParOf" srcId="{EE0D22DB-DA0D-4657-9F19-4632697B2AE2}" destId="{F5FDDA30-7EEC-4678-B5BF-5F20FF6B28FE}" srcOrd="0" destOrd="0" presId="urn:microsoft.com/office/officeart/2005/8/layout/vList6"/>
    <dgm:cxn modelId="{C9E33E8F-B146-49F0-87B8-3FE14BFDFF88}" type="presParOf" srcId="{F5FDDA30-7EEC-4678-B5BF-5F20FF6B28FE}" destId="{679821DE-62D1-483A-BDFF-2D3ECACC358D}" srcOrd="0" destOrd="0" presId="urn:microsoft.com/office/officeart/2005/8/layout/vList6"/>
    <dgm:cxn modelId="{6DF9E529-524D-441D-AC4E-CF1F1FFA74B7}" type="presParOf" srcId="{F5FDDA30-7EEC-4678-B5BF-5F20FF6B28FE}" destId="{A1FADB74-EE03-4FE3-B688-CA146C4E8ECC}" srcOrd="1" destOrd="0" presId="urn:microsoft.com/office/officeart/2005/8/layout/vList6"/>
    <dgm:cxn modelId="{EC87FA11-F6AC-4F94-B384-CC398FE20229}" type="presParOf" srcId="{EE0D22DB-DA0D-4657-9F19-4632697B2AE2}" destId="{6A8AEA79-676E-4658-ACB5-F5F183732F8F}" srcOrd="1" destOrd="0" presId="urn:microsoft.com/office/officeart/2005/8/layout/vList6"/>
    <dgm:cxn modelId="{7FD44E8E-15D5-4FC0-8DB6-62A8FD639A26}" type="presParOf" srcId="{EE0D22DB-DA0D-4657-9F19-4632697B2AE2}" destId="{23581FEB-6E21-42F9-B083-95425C8A4399}" srcOrd="2" destOrd="0" presId="urn:microsoft.com/office/officeart/2005/8/layout/vList6"/>
    <dgm:cxn modelId="{8255290C-295B-4758-90DF-FA8B468E6F04}" type="presParOf" srcId="{23581FEB-6E21-42F9-B083-95425C8A4399}" destId="{0D67FEB9-84F8-45EA-9695-50D5CB2A8491}" srcOrd="0" destOrd="0" presId="urn:microsoft.com/office/officeart/2005/8/layout/vList6"/>
    <dgm:cxn modelId="{659FEB2C-050B-4156-B92A-33A48243F004}" type="presParOf" srcId="{23581FEB-6E21-42F9-B083-95425C8A4399}" destId="{F100A92A-3CFA-4553-8B63-14C41DC76F9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7DC905-987B-4A10-9C3C-3BB4A3D607E5}" type="doc">
      <dgm:prSet loTypeId="urn:microsoft.com/office/officeart/2005/8/layout/vList6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s-PE"/>
        </a:p>
      </dgm:t>
    </dgm:pt>
    <dgm:pt modelId="{675ED0AE-AEAB-4DAB-893A-A00D2654323D}">
      <dgm:prSet phldrT="[Texto]" custT="1"/>
      <dgm:spPr/>
      <dgm:t>
        <a:bodyPr/>
        <a:lstStyle/>
        <a:p>
          <a:r>
            <a:rPr lang="es-PE" sz="3200" dirty="0" smtClean="0"/>
            <a:t>Beca integral</a:t>
          </a:r>
        </a:p>
        <a:p>
          <a:r>
            <a:rPr lang="es-PE" sz="1600" dirty="0" smtClean="0"/>
            <a:t>CUBRE</a:t>
          </a:r>
          <a:endParaRPr lang="es-PE" sz="1600" dirty="0"/>
        </a:p>
      </dgm:t>
    </dgm:pt>
    <dgm:pt modelId="{EDE429EC-3834-4766-931F-90E3EA57C459}" type="parTrans" cxnId="{96398403-63EE-47D8-9D68-092F73CAB6AD}">
      <dgm:prSet/>
      <dgm:spPr/>
      <dgm:t>
        <a:bodyPr/>
        <a:lstStyle/>
        <a:p>
          <a:endParaRPr lang="es-PE"/>
        </a:p>
      </dgm:t>
    </dgm:pt>
    <dgm:pt modelId="{C0AA5E50-50EC-4A23-8AD0-AE9A3A4C0E7C}" type="sibTrans" cxnId="{96398403-63EE-47D8-9D68-092F73CAB6AD}">
      <dgm:prSet/>
      <dgm:spPr/>
      <dgm:t>
        <a:bodyPr/>
        <a:lstStyle/>
        <a:p>
          <a:endParaRPr lang="es-PE"/>
        </a:p>
      </dgm:t>
    </dgm:pt>
    <dgm:pt modelId="{63AA5F9B-AAB8-49D2-B201-1280322D9C19}">
      <dgm:prSet phldrT="[Texto]" custT="1"/>
      <dgm:spPr/>
      <dgm:t>
        <a:bodyPr/>
        <a:lstStyle/>
        <a:p>
          <a:r>
            <a:rPr lang="es-PE" sz="2400" dirty="0" smtClean="0">
              <a:solidFill>
                <a:srgbClr val="002060"/>
              </a:solidFill>
            </a:rPr>
            <a:t>Estudios</a:t>
          </a:r>
          <a:endParaRPr lang="es-PE" sz="2400" dirty="0">
            <a:solidFill>
              <a:srgbClr val="002060"/>
            </a:solidFill>
          </a:endParaRPr>
        </a:p>
      </dgm:t>
    </dgm:pt>
    <dgm:pt modelId="{D05A3AB5-24A2-4F75-B2F6-6A8183224733}" type="parTrans" cxnId="{EE418486-D2FE-416B-925D-C045331A2299}">
      <dgm:prSet/>
      <dgm:spPr/>
      <dgm:t>
        <a:bodyPr/>
        <a:lstStyle/>
        <a:p>
          <a:endParaRPr lang="es-PE"/>
        </a:p>
      </dgm:t>
    </dgm:pt>
    <dgm:pt modelId="{DF613215-E3CF-4CA1-A9B7-3B1BFBB473A1}" type="sibTrans" cxnId="{EE418486-D2FE-416B-925D-C045331A2299}">
      <dgm:prSet/>
      <dgm:spPr/>
      <dgm:t>
        <a:bodyPr/>
        <a:lstStyle/>
        <a:p>
          <a:endParaRPr lang="es-PE"/>
        </a:p>
      </dgm:t>
    </dgm:pt>
    <dgm:pt modelId="{BE432F1B-EB01-4C0F-B664-A8E645F28A4E}">
      <dgm:prSet phldrT="[Texto]" custT="1"/>
      <dgm:spPr/>
      <dgm:t>
        <a:bodyPr/>
        <a:lstStyle/>
        <a:p>
          <a:r>
            <a:rPr lang="es-PE" sz="2400" dirty="0" smtClean="0">
              <a:solidFill>
                <a:srgbClr val="002060"/>
              </a:solidFill>
            </a:rPr>
            <a:t>Hospedaje</a:t>
          </a:r>
          <a:endParaRPr lang="es-PE" sz="2400" dirty="0">
            <a:solidFill>
              <a:srgbClr val="002060"/>
            </a:solidFill>
          </a:endParaRPr>
        </a:p>
      </dgm:t>
    </dgm:pt>
    <dgm:pt modelId="{86415129-6089-4DD1-9976-83E9A7A25412}" type="parTrans" cxnId="{7F7C7BA1-9502-41D1-9195-5946334F7EC8}">
      <dgm:prSet/>
      <dgm:spPr/>
      <dgm:t>
        <a:bodyPr/>
        <a:lstStyle/>
        <a:p>
          <a:endParaRPr lang="es-PE"/>
        </a:p>
      </dgm:t>
    </dgm:pt>
    <dgm:pt modelId="{7C94BFDB-C41F-4AED-A69F-5B96CEBC0AF9}" type="sibTrans" cxnId="{7F7C7BA1-9502-41D1-9195-5946334F7EC8}">
      <dgm:prSet/>
      <dgm:spPr/>
      <dgm:t>
        <a:bodyPr/>
        <a:lstStyle/>
        <a:p>
          <a:endParaRPr lang="es-PE"/>
        </a:p>
      </dgm:t>
    </dgm:pt>
    <dgm:pt modelId="{5ADD5BD6-058F-4332-BC83-6F8082768B6E}">
      <dgm:prSet phldrT="[Texto]" custT="1"/>
      <dgm:spPr/>
      <dgm:t>
        <a:bodyPr/>
        <a:lstStyle/>
        <a:p>
          <a:r>
            <a:rPr lang="es-PE" sz="3200" dirty="0" smtClean="0"/>
            <a:t>Beca parcial</a:t>
          </a:r>
        </a:p>
        <a:p>
          <a:r>
            <a:rPr lang="es-PE" sz="1800" dirty="0" smtClean="0"/>
            <a:t>CUBRE</a:t>
          </a:r>
          <a:endParaRPr lang="es-PE" sz="1800" dirty="0"/>
        </a:p>
      </dgm:t>
    </dgm:pt>
    <dgm:pt modelId="{964A0C8F-F034-4329-A051-53F843C8AEC5}" type="parTrans" cxnId="{8081CEE5-1BA6-4E84-82DB-526BA63DF42C}">
      <dgm:prSet/>
      <dgm:spPr/>
      <dgm:t>
        <a:bodyPr/>
        <a:lstStyle/>
        <a:p>
          <a:endParaRPr lang="es-PE"/>
        </a:p>
      </dgm:t>
    </dgm:pt>
    <dgm:pt modelId="{23FE4014-8E42-4AD8-9219-9F348F4BB636}" type="sibTrans" cxnId="{8081CEE5-1BA6-4E84-82DB-526BA63DF42C}">
      <dgm:prSet/>
      <dgm:spPr/>
      <dgm:t>
        <a:bodyPr/>
        <a:lstStyle/>
        <a:p>
          <a:endParaRPr lang="es-PE"/>
        </a:p>
      </dgm:t>
    </dgm:pt>
    <dgm:pt modelId="{3B0C8DDB-95DE-4CF8-B920-F21DCA366D2C}">
      <dgm:prSet phldrT="[Texto]" custT="1"/>
      <dgm:spPr/>
      <dgm:t>
        <a:bodyPr/>
        <a:lstStyle/>
        <a:p>
          <a:r>
            <a:rPr lang="es-PE" sz="2400" dirty="0" smtClean="0">
              <a:solidFill>
                <a:srgbClr val="002060"/>
              </a:solidFill>
            </a:rPr>
            <a:t>O estudios</a:t>
          </a:r>
          <a:endParaRPr lang="es-PE" sz="2400" dirty="0">
            <a:solidFill>
              <a:srgbClr val="002060"/>
            </a:solidFill>
          </a:endParaRPr>
        </a:p>
      </dgm:t>
    </dgm:pt>
    <dgm:pt modelId="{CFEE4FC2-0204-4CC9-829A-F71BC0828708}" type="parTrans" cxnId="{446D2552-BB9D-406D-A8B0-C5764FE2D384}">
      <dgm:prSet/>
      <dgm:spPr/>
      <dgm:t>
        <a:bodyPr/>
        <a:lstStyle/>
        <a:p>
          <a:endParaRPr lang="es-PE"/>
        </a:p>
      </dgm:t>
    </dgm:pt>
    <dgm:pt modelId="{1BE6A171-51A0-4E2F-B705-AC77B422DA93}" type="sibTrans" cxnId="{446D2552-BB9D-406D-A8B0-C5764FE2D384}">
      <dgm:prSet/>
      <dgm:spPr/>
      <dgm:t>
        <a:bodyPr/>
        <a:lstStyle/>
        <a:p>
          <a:endParaRPr lang="es-PE"/>
        </a:p>
      </dgm:t>
    </dgm:pt>
    <dgm:pt modelId="{920F14A7-F90D-4AD9-9E74-2CDD3A3FBE6F}">
      <dgm:prSet phldrT="[Texto]" custT="1"/>
      <dgm:spPr/>
      <dgm:t>
        <a:bodyPr/>
        <a:lstStyle/>
        <a:p>
          <a:r>
            <a:rPr lang="es-PE" sz="2400" dirty="0" smtClean="0">
              <a:solidFill>
                <a:srgbClr val="002060"/>
              </a:solidFill>
            </a:rPr>
            <a:t>Alimentación</a:t>
          </a:r>
          <a:endParaRPr lang="es-PE" sz="2400" dirty="0">
            <a:solidFill>
              <a:srgbClr val="002060"/>
            </a:solidFill>
          </a:endParaRPr>
        </a:p>
      </dgm:t>
    </dgm:pt>
    <dgm:pt modelId="{7D610CAE-D397-4487-BA47-AAB927E1ED1E}" type="parTrans" cxnId="{6737FD56-0569-40DC-8BB0-4E3DFFC25FC0}">
      <dgm:prSet/>
      <dgm:spPr/>
      <dgm:t>
        <a:bodyPr/>
        <a:lstStyle/>
        <a:p>
          <a:endParaRPr lang="es-PE"/>
        </a:p>
      </dgm:t>
    </dgm:pt>
    <dgm:pt modelId="{FE99B6D8-5BCD-409D-A59E-050D4A899AD9}" type="sibTrans" cxnId="{6737FD56-0569-40DC-8BB0-4E3DFFC25FC0}">
      <dgm:prSet/>
      <dgm:spPr/>
      <dgm:t>
        <a:bodyPr/>
        <a:lstStyle/>
        <a:p>
          <a:endParaRPr lang="es-PE"/>
        </a:p>
      </dgm:t>
    </dgm:pt>
    <dgm:pt modelId="{378799DF-72AA-4CE6-ACB5-06BBAED00699}">
      <dgm:prSet phldrT="[Texto]" custT="1"/>
      <dgm:spPr/>
      <dgm:t>
        <a:bodyPr/>
        <a:lstStyle/>
        <a:p>
          <a:r>
            <a:rPr lang="es-PE" sz="2400" dirty="0" smtClean="0">
              <a:solidFill>
                <a:srgbClr val="002060"/>
              </a:solidFill>
            </a:rPr>
            <a:t>O alimentación</a:t>
          </a:r>
          <a:endParaRPr lang="es-PE" sz="2400" dirty="0">
            <a:solidFill>
              <a:srgbClr val="002060"/>
            </a:solidFill>
          </a:endParaRPr>
        </a:p>
      </dgm:t>
    </dgm:pt>
    <dgm:pt modelId="{737033BF-C922-41BB-966C-FE002794A967}" type="parTrans" cxnId="{B813676E-1004-414C-931E-DD7AB556F0A2}">
      <dgm:prSet/>
      <dgm:spPr/>
      <dgm:t>
        <a:bodyPr/>
        <a:lstStyle/>
        <a:p>
          <a:endParaRPr lang="es-PE"/>
        </a:p>
      </dgm:t>
    </dgm:pt>
    <dgm:pt modelId="{2DA03529-5C88-4580-9B73-86004B921713}" type="sibTrans" cxnId="{B813676E-1004-414C-931E-DD7AB556F0A2}">
      <dgm:prSet/>
      <dgm:spPr/>
      <dgm:t>
        <a:bodyPr/>
        <a:lstStyle/>
        <a:p>
          <a:endParaRPr lang="es-PE"/>
        </a:p>
      </dgm:t>
    </dgm:pt>
    <dgm:pt modelId="{EE0D22DB-DA0D-4657-9F19-4632697B2AE2}" type="pres">
      <dgm:prSet presAssocID="{427DC905-987B-4A10-9C3C-3BB4A3D607E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PE"/>
        </a:p>
      </dgm:t>
    </dgm:pt>
    <dgm:pt modelId="{F5FDDA30-7EEC-4678-B5BF-5F20FF6B28FE}" type="pres">
      <dgm:prSet presAssocID="{675ED0AE-AEAB-4DAB-893A-A00D2654323D}" presName="linNode" presStyleCnt="0"/>
      <dgm:spPr/>
    </dgm:pt>
    <dgm:pt modelId="{679821DE-62D1-483A-BDFF-2D3ECACC358D}" type="pres">
      <dgm:prSet presAssocID="{675ED0AE-AEAB-4DAB-893A-A00D2654323D}" presName="parentShp" presStyleLbl="node1" presStyleIdx="0" presStyleCnt="2" custScaleX="82955" custScaleY="4947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1FADB74-EE03-4FE3-B688-CA146C4E8ECC}" type="pres">
      <dgm:prSet presAssocID="{675ED0AE-AEAB-4DAB-893A-A00D2654323D}" presName="childShp" presStyleLbl="bgAccFollowNode1" presStyleIdx="0" presStyleCnt="2" custScaleY="4475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A8AEA79-676E-4658-ACB5-F5F183732F8F}" type="pres">
      <dgm:prSet presAssocID="{C0AA5E50-50EC-4A23-8AD0-AE9A3A4C0E7C}" presName="spacing" presStyleCnt="0"/>
      <dgm:spPr/>
    </dgm:pt>
    <dgm:pt modelId="{23581FEB-6E21-42F9-B083-95425C8A4399}" type="pres">
      <dgm:prSet presAssocID="{5ADD5BD6-058F-4332-BC83-6F8082768B6E}" presName="linNode" presStyleCnt="0"/>
      <dgm:spPr/>
    </dgm:pt>
    <dgm:pt modelId="{0D67FEB9-84F8-45EA-9695-50D5CB2A8491}" type="pres">
      <dgm:prSet presAssocID="{5ADD5BD6-058F-4332-BC83-6F8082768B6E}" presName="parentShp" presStyleLbl="node1" presStyleIdx="1" presStyleCnt="2" custScaleX="86688" custScaleY="53961" custLinFactNeighborX="1353" custLinFactNeighborY="-611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100A92A-3CFA-4553-8B63-14C41DC76F9A}" type="pres">
      <dgm:prSet presAssocID="{5ADD5BD6-058F-4332-BC83-6F8082768B6E}" presName="childShp" presStyleLbl="bgAccFollowNode1" presStyleIdx="1" presStyleCnt="2" custScaleY="46016" custLinFactNeighborX="812" custLinFactNeighborY="-611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EE418486-D2FE-416B-925D-C045331A2299}" srcId="{675ED0AE-AEAB-4DAB-893A-A00D2654323D}" destId="{63AA5F9B-AAB8-49D2-B201-1280322D9C19}" srcOrd="0" destOrd="0" parTransId="{D05A3AB5-24A2-4F75-B2F6-6A8183224733}" sibTransId="{DF613215-E3CF-4CA1-A9B7-3B1BFBB473A1}"/>
    <dgm:cxn modelId="{F6C86CF9-1F68-4F1A-8EFD-2A285EE54BB8}" type="presOf" srcId="{675ED0AE-AEAB-4DAB-893A-A00D2654323D}" destId="{679821DE-62D1-483A-BDFF-2D3ECACC358D}" srcOrd="0" destOrd="0" presId="urn:microsoft.com/office/officeart/2005/8/layout/vList6"/>
    <dgm:cxn modelId="{A5245E4A-91C7-41AA-A11B-CB717583B966}" type="presOf" srcId="{3B0C8DDB-95DE-4CF8-B920-F21DCA366D2C}" destId="{F100A92A-3CFA-4553-8B63-14C41DC76F9A}" srcOrd="0" destOrd="0" presId="urn:microsoft.com/office/officeart/2005/8/layout/vList6"/>
    <dgm:cxn modelId="{4D0A73B9-010C-4DFA-A50C-E3E22BE918A0}" type="presOf" srcId="{63AA5F9B-AAB8-49D2-B201-1280322D9C19}" destId="{A1FADB74-EE03-4FE3-B688-CA146C4E8ECC}" srcOrd="0" destOrd="0" presId="urn:microsoft.com/office/officeart/2005/8/layout/vList6"/>
    <dgm:cxn modelId="{B813676E-1004-414C-931E-DD7AB556F0A2}" srcId="{5ADD5BD6-058F-4332-BC83-6F8082768B6E}" destId="{378799DF-72AA-4CE6-ACB5-06BBAED00699}" srcOrd="1" destOrd="0" parTransId="{737033BF-C922-41BB-966C-FE002794A967}" sibTransId="{2DA03529-5C88-4580-9B73-86004B921713}"/>
    <dgm:cxn modelId="{446D2552-BB9D-406D-A8B0-C5764FE2D384}" srcId="{5ADD5BD6-058F-4332-BC83-6F8082768B6E}" destId="{3B0C8DDB-95DE-4CF8-B920-F21DCA366D2C}" srcOrd="0" destOrd="0" parTransId="{CFEE4FC2-0204-4CC9-829A-F71BC0828708}" sibTransId="{1BE6A171-51A0-4E2F-B705-AC77B422DA93}"/>
    <dgm:cxn modelId="{E0DF46C4-0CCB-4D40-B831-961554754FEA}" type="presOf" srcId="{5ADD5BD6-058F-4332-BC83-6F8082768B6E}" destId="{0D67FEB9-84F8-45EA-9695-50D5CB2A8491}" srcOrd="0" destOrd="0" presId="urn:microsoft.com/office/officeart/2005/8/layout/vList6"/>
    <dgm:cxn modelId="{C44BC197-69CF-406B-8782-457103D0299A}" type="presOf" srcId="{920F14A7-F90D-4AD9-9E74-2CDD3A3FBE6F}" destId="{A1FADB74-EE03-4FE3-B688-CA146C4E8ECC}" srcOrd="0" destOrd="1" presId="urn:microsoft.com/office/officeart/2005/8/layout/vList6"/>
    <dgm:cxn modelId="{8D064403-ADEB-47E8-BE5C-966AD006BC18}" type="presOf" srcId="{427DC905-987B-4A10-9C3C-3BB4A3D607E5}" destId="{EE0D22DB-DA0D-4657-9F19-4632697B2AE2}" srcOrd="0" destOrd="0" presId="urn:microsoft.com/office/officeart/2005/8/layout/vList6"/>
    <dgm:cxn modelId="{6737FD56-0569-40DC-8BB0-4E3DFFC25FC0}" srcId="{675ED0AE-AEAB-4DAB-893A-A00D2654323D}" destId="{920F14A7-F90D-4AD9-9E74-2CDD3A3FBE6F}" srcOrd="1" destOrd="0" parTransId="{7D610CAE-D397-4487-BA47-AAB927E1ED1E}" sibTransId="{FE99B6D8-5BCD-409D-A59E-050D4A899AD9}"/>
    <dgm:cxn modelId="{7F7C7BA1-9502-41D1-9195-5946334F7EC8}" srcId="{675ED0AE-AEAB-4DAB-893A-A00D2654323D}" destId="{BE432F1B-EB01-4C0F-B664-A8E645F28A4E}" srcOrd="2" destOrd="0" parTransId="{86415129-6089-4DD1-9976-83E9A7A25412}" sibTransId="{7C94BFDB-C41F-4AED-A69F-5B96CEBC0AF9}"/>
    <dgm:cxn modelId="{8081CEE5-1BA6-4E84-82DB-526BA63DF42C}" srcId="{427DC905-987B-4A10-9C3C-3BB4A3D607E5}" destId="{5ADD5BD6-058F-4332-BC83-6F8082768B6E}" srcOrd="1" destOrd="0" parTransId="{964A0C8F-F034-4329-A051-53F843C8AEC5}" sibTransId="{23FE4014-8E42-4AD8-9219-9F348F4BB636}"/>
    <dgm:cxn modelId="{2A0044FB-8A7D-4875-AD64-4391CD41558E}" type="presOf" srcId="{378799DF-72AA-4CE6-ACB5-06BBAED00699}" destId="{F100A92A-3CFA-4553-8B63-14C41DC76F9A}" srcOrd="0" destOrd="1" presId="urn:microsoft.com/office/officeart/2005/8/layout/vList6"/>
    <dgm:cxn modelId="{96398403-63EE-47D8-9D68-092F73CAB6AD}" srcId="{427DC905-987B-4A10-9C3C-3BB4A3D607E5}" destId="{675ED0AE-AEAB-4DAB-893A-A00D2654323D}" srcOrd="0" destOrd="0" parTransId="{EDE429EC-3834-4766-931F-90E3EA57C459}" sibTransId="{C0AA5E50-50EC-4A23-8AD0-AE9A3A4C0E7C}"/>
    <dgm:cxn modelId="{09332C7F-AF0C-4E4E-8E58-37731CF9786A}" type="presOf" srcId="{BE432F1B-EB01-4C0F-B664-A8E645F28A4E}" destId="{A1FADB74-EE03-4FE3-B688-CA146C4E8ECC}" srcOrd="0" destOrd="2" presId="urn:microsoft.com/office/officeart/2005/8/layout/vList6"/>
    <dgm:cxn modelId="{D5BF5A6F-0A17-4AA5-BD72-8AC6E5B72C68}" type="presParOf" srcId="{EE0D22DB-DA0D-4657-9F19-4632697B2AE2}" destId="{F5FDDA30-7EEC-4678-B5BF-5F20FF6B28FE}" srcOrd="0" destOrd="0" presId="urn:microsoft.com/office/officeart/2005/8/layout/vList6"/>
    <dgm:cxn modelId="{F8894813-A7C6-46A6-999F-2817211E8018}" type="presParOf" srcId="{F5FDDA30-7EEC-4678-B5BF-5F20FF6B28FE}" destId="{679821DE-62D1-483A-BDFF-2D3ECACC358D}" srcOrd="0" destOrd="0" presId="urn:microsoft.com/office/officeart/2005/8/layout/vList6"/>
    <dgm:cxn modelId="{1E6A5ED5-7979-495D-8D29-466EBB44F9EE}" type="presParOf" srcId="{F5FDDA30-7EEC-4678-B5BF-5F20FF6B28FE}" destId="{A1FADB74-EE03-4FE3-B688-CA146C4E8ECC}" srcOrd="1" destOrd="0" presId="urn:microsoft.com/office/officeart/2005/8/layout/vList6"/>
    <dgm:cxn modelId="{4981ACAA-A0AF-41EA-9983-250E6A93632D}" type="presParOf" srcId="{EE0D22DB-DA0D-4657-9F19-4632697B2AE2}" destId="{6A8AEA79-676E-4658-ACB5-F5F183732F8F}" srcOrd="1" destOrd="0" presId="urn:microsoft.com/office/officeart/2005/8/layout/vList6"/>
    <dgm:cxn modelId="{4E6C66CC-3E93-4036-A048-9E5ED0822C0E}" type="presParOf" srcId="{EE0D22DB-DA0D-4657-9F19-4632697B2AE2}" destId="{23581FEB-6E21-42F9-B083-95425C8A4399}" srcOrd="2" destOrd="0" presId="urn:microsoft.com/office/officeart/2005/8/layout/vList6"/>
    <dgm:cxn modelId="{FDFC4F03-CE38-463B-AC0E-A1023634BA6B}" type="presParOf" srcId="{23581FEB-6E21-42F9-B083-95425C8A4399}" destId="{0D67FEB9-84F8-45EA-9695-50D5CB2A8491}" srcOrd="0" destOrd="0" presId="urn:microsoft.com/office/officeart/2005/8/layout/vList6"/>
    <dgm:cxn modelId="{EC898EC1-50A4-4473-858E-C3CDAF7A3A2B}" type="presParOf" srcId="{23581FEB-6E21-42F9-B083-95425C8A4399}" destId="{F100A92A-3CFA-4553-8B63-14C41DC76F9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ADB74-EE03-4FE3-B688-CA146C4E8ECC}">
      <dsp:nvSpPr>
        <dsp:cNvPr id="0" name=""/>
        <dsp:cNvSpPr/>
      </dsp:nvSpPr>
      <dsp:spPr>
        <a:xfrm>
          <a:off x="2711925" y="102733"/>
          <a:ext cx="4446872" cy="19124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400" kern="1200" dirty="0" smtClean="0">
              <a:solidFill>
                <a:srgbClr val="002060"/>
              </a:solidFill>
            </a:rPr>
            <a:t>Estudios</a:t>
          </a:r>
          <a:endParaRPr lang="es-PE" sz="2400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400" kern="1200" dirty="0" smtClean="0">
              <a:solidFill>
                <a:srgbClr val="002060"/>
              </a:solidFill>
            </a:rPr>
            <a:t>Alimentación</a:t>
          </a:r>
          <a:endParaRPr lang="es-PE" sz="2400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400" kern="1200" dirty="0" smtClean="0">
              <a:solidFill>
                <a:srgbClr val="002060"/>
              </a:solidFill>
            </a:rPr>
            <a:t>Hospedaje</a:t>
          </a:r>
          <a:endParaRPr lang="es-PE" sz="2400" kern="1200" dirty="0">
            <a:solidFill>
              <a:srgbClr val="002060"/>
            </a:solidFill>
          </a:endParaRPr>
        </a:p>
      </dsp:txBody>
      <dsp:txXfrm>
        <a:off x="2711925" y="341786"/>
        <a:ext cx="3729712" cy="1434321"/>
      </dsp:txXfrm>
    </dsp:sp>
    <dsp:sp modelId="{679821DE-62D1-483A-BDFF-2D3ECACC358D}">
      <dsp:nvSpPr>
        <dsp:cNvPr id="0" name=""/>
        <dsp:cNvSpPr/>
      </dsp:nvSpPr>
      <dsp:spPr>
        <a:xfrm>
          <a:off x="252656" y="2018"/>
          <a:ext cx="2459268" cy="211385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200" kern="1200" dirty="0" smtClean="0"/>
            <a:t>Beca integral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 smtClean="0"/>
            <a:t>CUBRE</a:t>
          </a:r>
          <a:endParaRPr lang="es-PE" sz="1600" kern="1200" dirty="0"/>
        </a:p>
      </dsp:txBody>
      <dsp:txXfrm>
        <a:off x="355846" y="105208"/>
        <a:ext cx="2252888" cy="1907477"/>
      </dsp:txXfrm>
    </dsp:sp>
    <dsp:sp modelId="{F100A92A-3CFA-4553-8B63-14C41DC76F9A}">
      <dsp:nvSpPr>
        <dsp:cNvPr id="0" name=""/>
        <dsp:cNvSpPr/>
      </dsp:nvSpPr>
      <dsp:spPr>
        <a:xfrm>
          <a:off x="2791331" y="2451627"/>
          <a:ext cx="4446872" cy="196626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400" kern="1200" dirty="0" smtClean="0">
              <a:solidFill>
                <a:srgbClr val="002060"/>
              </a:solidFill>
            </a:rPr>
            <a:t>O estudios</a:t>
          </a:r>
          <a:endParaRPr lang="es-PE" sz="2400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400" kern="1200" dirty="0" smtClean="0">
              <a:solidFill>
                <a:srgbClr val="002060"/>
              </a:solidFill>
            </a:rPr>
            <a:t>O alimentación</a:t>
          </a:r>
          <a:endParaRPr lang="es-PE" sz="2400" kern="1200" dirty="0">
            <a:solidFill>
              <a:srgbClr val="002060"/>
            </a:solidFill>
          </a:endParaRPr>
        </a:p>
      </dsp:txBody>
      <dsp:txXfrm>
        <a:off x="2791331" y="2697410"/>
        <a:ext cx="3709522" cy="1474701"/>
      </dsp:txXfrm>
    </dsp:sp>
    <dsp:sp modelId="{0D67FEB9-84F8-45EA-9695-50D5CB2A8491}">
      <dsp:nvSpPr>
        <dsp:cNvPr id="0" name=""/>
        <dsp:cNvSpPr/>
      </dsp:nvSpPr>
      <dsp:spPr>
        <a:xfrm>
          <a:off x="257488" y="2281882"/>
          <a:ext cx="2569936" cy="230575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200" kern="1200" dirty="0" smtClean="0"/>
            <a:t>Beca parcial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kern="1200" dirty="0" smtClean="0"/>
            <a:t>CUBRE</a:t>
          </a:r>
          <a:endParaRPr lang="es-PE" sz="1800" kern="1200" dirty="0"/>
        </a:p>
      </dsp:txBody>
      <dsp:txXfrm>
        <a:off x="370046" y="2394440"/>
        <a:ext cx="2344820" cy="2080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ADB74-EE03-4FE3-B688-CA146C4E8ECC}">
      <dsp:nvSpPr>
        <dsp:cNvPr id="0" name=""/>
        <dsp:cNvSpPr/>
      </dsp:nvSpPr>
      <dsp:spPr>
        <a:xfrm>
          <a:off x="2421361" y="94070"/>
          <a:ext cx="3970420" cy="17511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400" kern="1200" dirty="0" smtClean="0">
              <a:solidFill>
                <a:srgbClr val="002060"/>
              </a:solidFill>
            </a:rPr>
            <a:t>Estudios</a:t>
          </a:r>
          <a:endParaRPr lang="es-PE" sz="2400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400" kern="1200" dirty="0" smtClean="0">
              <a:solidFill>
                <a:srgbClr val="002060"/>
              </a:solidFill>
            </a:rPr>
            <a:t>Alimentación</a:t>
          </a:r>
          <a:endParaRPr lang="es-PE" sz="2400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400" kern="1200" dirty="0" smtClean="0">
              <a:solidFill>
                <a:srgbClr val="002060"/>
              </a:solidFill>
            </a:rPr>
            <a:t>Hospedaje</a:t>
          </a:r>
          <a:endParaRPr lang="es-PE" sz="2400" kern="1200" dirty="0">
            <a:solidFill>
              <a:srgbClr val="002060"/>
            </a:solidFill>
          </a:endParaRPr>
        </a:p>
      </dsp:txBody>
      <dsp:txXfrm>
        <a:off x="2421361" y="312964"/>
        <a:ext cx="3313737" cy="1313367"/>
      </dsp:txXfrm>
    </dsp:sp>
    <dsp:sp modelId="{679821DE-62D1-483A-BDFF-2D3ECACC358D}">
      <dsp:nvSpPr>
        <dsp:cNvPr id="0" name=""/>
        <dsp:cNvSpPr/>
      </dsp:nvSpPr>
      <dsp:spPr>
        <a:xfrm>
          <a:off x="225586" y="1848"/>
          <a:ext cx="2195775" cy="19355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200" kern="1200" dirty="0" smtClean="0"/>
            <a:t>Beca integral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 smtClean="0"/>
            <a:t>CUBRE</a:t>
          </a:r>
          <a:endParaRPr lang="es-PE" sz="1600" kern="1200" dirty="0"/>
        </a:p>
      </dsp:txBody>
      <dsp:txXfrm>
        <a:off x="320074" y="96336"/>
        <a:ext cx="2006799" cy="1746623"/>
      </dsp:txXfrm>
    </dsp:sp>
    <dsp:sp modelId="{F100A92A-3CFA-4553-8B63-14C41DC76F9A}">
      <dsp:nvSpPr>
        <dsp:cNvPr id="0" name=""/>
        <dsp:cNvSpPr/>
      </dsp:nvSpPr>
      <dsp:spPr>
        <a:xfrm>
          <a:off x="2492259" y="2244886"/>
          <a:ext cx="3970420" cy="18004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400" kern="1200" dirty="0" smtClean="0">
              <a:solidFill>
                <a:srgbClr val="002060"/>
              </a:solidFill>
            </a:rPr>
            <a:t>O estudios</a:t>
          </a:r>
          <a:endParaRPr lang="es-PE" sz="2400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400" kern="1200" dirty="0" smtClean="0">
              <a:solidFill>
                <a:srgbClr val="002060"/>
              </a:solidFill>
            </a:rPr>
            <a:t>O alimentación</a:t>
          </a:r>
          <a:endParaRPr lang="es-PE" sz="2400" kern="1200" dirty="0">
            <a:solidFill>
              <a:srgbClr val="002060"/>
            </a:solidFill>
          </a:endParaRPr>
        </a:p>
      </dsp:txBody>
      <dsp:txXfrm>
        <a:off x="2492259" y="2469943"/>
        <a:ext cx="3295249" cy="1350341"/>
      </dsp:txXfrm>
    </dsp:sp>
    <dsp:sp modelId="{0D67FEB9-84F8-45EA-9695-50D5CB2A8491}">
      <dsp:nvSpPr>
        <dsp:cNvPr id="0" name=""/>
        <dsp:cNvSpPr/>
      </dsp:nvSpPr>
      <dsp:spPr>
        <a:xfrm>
          <a:off x="229900" y="2089455"/>
          <a:ext cx="2294585" cy="21113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200" kern="1200" dirty="0" smtClean="0"/>
            <a:t>Beca parcial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kern="1200" dirty="0" smtClean="0"/>
            <a:t>CUBRE</a:t>
          </a:r>
          <a:endParaRPr lang="es-PE" sz="1800" kern="1200" dirty="0"/>
        </a:p>
      </dsp:txBody>
      <dsp:txXfrm>
        <a:off x="332966" y="2192521"/>
        <a:ext cx="2088453" cy="1905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4A483-EE7B-4477-AF1B-91C8E46647F2}" type="datetimeFigureOut">
              <a:rPr lang="es-PE" smtClean="0"/>
              <a:t>25/04/2019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AB7EE-64F4-4A6C-85EA-CF2F7A0748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3268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UL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-1" y="0"/>
            <a:ext cx="122339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42332" y="2195681"/>
            <a:ext cx="6836752" cy="63711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l">
              <a:defRPr lang="es-PE" sz="2400" b="1" kern="1200" baseline="0" dirty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8" name="Rectángulo 7"/>
          <p:cNvSpPr/>
          <p:nvPr/>
        </p:nvSpPr>
        <p:spPr>
          <a:xfrm>
            <a:off x="-75042" y="2195681"/>
            <a:ext cx="1524000" cy="2639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435476" y="2869386"/>
            <a:ext cx="6843608" cy="1946023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lang="es-PE" sz="4400" b="1" kern="1200" cap="small" baseline="0" dirty="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PE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1524000" y="5304666"/>
            <a:ext cx="9183688" cy="112871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15" y="324365"/>
            <a:ext cx="949395" cy="1160190"/>
          </a:xfrm>
          <a:prstGeom prst="rect">
            <a:avLst/>
          </a:prstGeom>
        </p:spPr>
      </p:pic>
      <p:sp>
        <p:nvSpPr>
          <p:cNvPr id="19" name="9 Marcador de posición de imagen"/>
          <p:cNvSpPr>
            <a:spLocks noGrp="1"/>
          </p:cNvSpPr>
          <p:nvPr>
            <p:ph type="pic" sz="quarter" idx="11" hasCustomPrompt="1"/>
          </p:nvPr>
        </p:nvSpPr>
        <p:spPr>
          <a:xfrm>
            <a:off x="10384239" y="3208181"/>
            <a:ext cx="1695261" cy="164386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s-PE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PE" dirty="0" smtClean="0"/>
              <a:t>FOTO DE LA CARRERA</a:t>
            </a:r>
          </a:p>
          <a:p>
            <a:endParaRPr lang="es-PE" dirty="0"/>
          </a:p>
        </p:txBody>
      </p:sp>
      <p:sp>
        <p:nvSpPr>
          <p:cNvPr id="20" name="9 Marcador de posición de imagen"/>
          <p:cNvSpPr>
            <a:spLocks noGrp="1"/>
          </p:cNvSpPr>
          <p:nvPr>
            <p:ph type="pic" sz="quarter" idx="12" hasCustomPrompt="1"/>
          </p:nvPr>
        </p:nvSpPr>
        <p:spPr>
          <a:xfrm>
            <a:off x="8539566" y="3010971"/>
            <a:ext cx="1695261" cy="164386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FOTO DE LA CARRERA</a:t>
            </a:r>
            <a:endParaRPr lang="es-PE" dirty="0"/>
          </a:p>
        </p:txBody>
      </p:sp>
      <p:sp>
        <p:nvSpPr>
          <p:cNvPr id="21" name="9 Marcador de posición de imagen"/>
          <p:cNvSpPr>
            <a:spLocks noGrp="1"/>
          </p:cNvSpPr>
          <p:nvPr>
            <p:ph type="pic" sz="quarter" idx="13" hasCustomPrompt="1"/>
          </p:nvPr>
        </p:nvSpPr>
        <p:spPr>
          <a:xfrm>
            <a:off x="10195465" y="5046300"/>
            <a:ext cx="1695261" cy="164386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s-PE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PE" dirty="0" smtClean="0"/>
              <a:t>FOTO DE LA CARRERA</a:t>
            </a:r>
          </a:p>
          <a:p>
            <a:endParaRPr lang="es-PE" dirty="0"/>
          </a:p>
        </p:txBody>
      </p:sp>
      <p:sp>
        <p:nvSpPr>
          <p:cNvPr id="22" name="9 Marcador de posición de imagen"/>
          <p:cNvSpPr>
            <a:spLocks noGrp="1"/>
          </p:cNvSpPr>
          <p:nvPr>
            <p:ph type="pic" sz="quarter" idx="14" hasCustomPrompt="1"/>
          </p:nvPr>
        </p:nvSpPr>
        <p:spPr>
          <a:xfrm>
            <a:off x="8310080" y="4837055"/>
            <a:ext cx="1695261" cy="164386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s-PE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PE" dirty="0" smtClean="0"/>
              <a:t>FOTO DE LA CARRERA</a:t>
            </a:r>
          </a:p>
          <a:p>
            <a:endParaRPr lang="es-PE" dirty="0"/>
          </a:p>
        </p:txBody>
      </p:sp>
      <p:sp>
        <p:nvSpPr>
          <p:cNvPr id="15" name="5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503935" y="707318"/>
            <a:ext cx="7958138" cy="544766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" dirty="0" smtClean="0"/>
              <a:t>UNIVERSIDAD PRIVADA DE TACNA</a:t>
            </a:r>
          </a:p>
        </p:txBody>
      </p:sp>
    </p:spTree>
    <p:extLst>
      <p:ext uri="{BB962C8B-B14F-4D97-AF65-F5344CB8AC3E}">
        <p14:creationId xmlns:p14="http://schemas.microsoft.com/office/powerpoint/2010/main" val="3336390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CON 1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7 Marcador de texto"/>
          <p:cNvSpPr>
            <a:spLocks noGrp="1"/>
          </p:cNvSpPr>
          <p:nvPr>
            <p:ph type="body" sz="quarter" idx="11"/>
          </p:nvPr>
        </p:nvSpPr>
        <p:spPr>
          <a:xfrm>
            <a:off x="604838" y="1778000"/>
            <a:ext cx="5620471" cy="4748213"/>
          </a:xfr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+mn-lt"/>
              </a:defRPr>
            </a:lvl1pPr>
            <a:lvl2pPr>
              <a:defRPr sz="18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dirty="0"/>
          </a:p>
        </p:txBody>
      </p:sp>
      <p:sp>
        <p:nvSpPr>
          <p:cNvPr id="16" name="15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6539327" y="1792577"/>
            <a:ext cx="5198785" cy="4737432"/>
          </a:xfrm>
          <a:ln>
            <a:solidFill>
              <a:srgbClr val="002060"/>
            </a:solidFill>
          </a:ln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es-PE"/>
          </a:p>
        </p:txBody>
      </p:sp>
      <p:sp>
        <p:nvSpPr>
          <p:cNvPr id="13" name="12 Rectángulo"/>
          <p:cNvSpPr/>
          <p:nvPr/>
        </p:nvSpPr>
        <p:spPr>
          <a:xfrm>
            <a:off x="0" y="6718852"/>
            <a:ext cx="12192000" cy="12920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14 Rectángulo"/>
          <p:cNvSpPr/>
          <p:nvPr/>
        </p:nvSpPr>
        <p:spPr>
          <a:xfrm>
            <a:off x="0" y="6783456"/>
            <a:ext cx="121920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5 Rectángulo"/>
          <p:cNvSpPr/>
          <p:nvPr userDrawn="1"/>
        </p:nvSpPr>
        <p:spPr>
          <a:xfrm>
            <a:off x="0" y="-1"/>
            <a:ext cx="12192000" cy="10611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1 Título"/>
          <p:cNvSpPr>
            <a:spLocks noGrp="1"/>
          </p:cNvSpPr>
          <p:nvPr>
            <p:ph type="title" hasCustomPrompt="1"/>
          </p:nvPr>
        </p:nvSpPr>
        <p:spPr>
          <a:xfrm>
            <a:off x="89451" y="21305"/>
            <a:ext cx="10515600" cy="1039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177" y="169640"/>
            <a:ext cx="642504" cy="7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91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_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6310730" y="1719470"/>
            <a:ext cx="5407505" cy="4810539"/>
          </a:xfrm>
          <a:ln>
            <a:solidFill>
              <a:srgbClr val="002060"/>
            </a:solidFill>
          </a:ln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es-PE"/>
          </a:p>
        </p:txBody>
      </p:sp>
      <p:sp>
        <p:nvSpPr>
          <p:cNvPr id="3" name="2 Marcador de tabla"/>
          <p:cNvSpPr>
            <a:spLocks noGrp="1"/>
          </p:cNvSpPr>
          <p:nvPr>
            <p:ph type="tbl" sz="quarter" idx="13"/>
          </p:nvPr>
        </p:nvSpPr>
        <p:spPr>
          <a:xfrm>
            <a:off x="517044" y="1719263"/>
            <a:ext cx="5486192" cy="4810125"/>
          </a:xfrm>
        </p:spPr>
        <p:txBody>
          <a:bodyPr/>
          <a:lstStyle/>
          <a:p>
            <a:r>
              <a:rPr lang="es-ES" smtClean="0"/>
              <a:t>Haga clic en el icono para agregar una tabla</a:t>
            </a:r>
            <a:endParaRPr lang="es-PE"/>
          </a:p>
        </p:txBody>
      </p:sp>
      <p:sp>
        <p:nvSpPr>
          <p:cNvPr id="13" name="12 Rectángulo"/>
          <p:cNvSpPr/>
          <p:nvPr/>
        </p:nvSpPr>
        <p:spPr>
          <a:xfrm>
            <a:off x="0" y="6718852"/>
            <a:ext cx="12192000" cy="12920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13 Rectángulo"/>
          <p:cNvSpPr/>
          <p:nvPr/>
        </p:nvSpPr>
        <p:spPr>
          <a:xfrm>
            <a:off x="0" y="6783456"/>
            <a:ext cx="121920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5 Rectángulo"/>
          <p:cNvSpPr/>
          <p:nvPr userDrawn="1"/>
        </p:nvSpPr>
        <p:spPr>
          <a:xfrm>
            <a:off x="0" y="-1"/>
            <a:ext cx="12192000" cy="10611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1 Título"/>
          <p:cNvSpPr>
            <a:spLocks noGrp="1"/>
          </p:cNvSpPr>
          <p:nvPr>
            <p:ph type="title" hasCustomPrompt="1"/>
          </p:nvPr>
        </p:nvSpPr>
        <p:spPr>
          <a:xfrm>
            <a:off x="89451" y="21305"/>
            <a:ext cx="10515600" cy="1039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177" y="169640"/>
            <a:ext cx="642504" cy="7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155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546652" y="1792577"/>
            <a:ext cx="11191461" cy="4737432"/>
          </a:xfrm>
          <a:ln>
            <a:solidFill>
              <a:srgbClr val="002060"/>
            </a:solidFill>
          </a:ln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es-PE"/>
          </a:p>
        </p:txBody>
      </p:sp>
      <p:sp>
        <p:nvSpPr>
          <p:cNvPr id="10" name="9 Rectángulo"/>
          <p:cNvSpPr/>
          <p:nvPr/>
        </p:nvSpPr>
        <p:spPr>
          <a:xfrm>
            <a:off x="0" y="6718852"/>
            <a:ext cx="12192000" cy="12920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10 Rectángulo"/>
          <p:cNvSpPr/>
          <p:nvPr/>
        </p:nvSpPr>
        <p:spPr>
          <a:xfrm>
            <a:off x="0" y="6783456"/>
            <a:ext cx="121920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5 Rectángulo"/>
          <p:cNvSpPr/>
          <p:nvPr userDrawn="1"/>
        </p:nvSpPr>
        <p:spPr>
          <a:xfrm>
            <a:off x="0" y="-1"/>
            <a:ext cx="12192000" cy="10611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1 Título"/>
          <p:cNvSpPr>
            <a:spLocks noGrp="1"/>
          </p:cNvSpPr>
          <p:nvPr>
            <p:ph type="title" hasCustomPrompt="1"/>
          </p:nvPr>
        </p:nvSpPr>
        <p:spPr>
          <a:xfrm>
            <a:off x="89451" y="21305"/>
            <a:ext cx="10515600" cy="1039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177" y="169640"/>
            <a:ext cx="642504" cy="7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693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CON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Marcador de tabla"/>
          <p:cNvSpPr>
            <a:spLocks noGrp="1"/>
          </p:cNvSpPr>
          <p:nvPr>
            <p:ph type="tbl" sz="quarter" idx="10"/>
          </p:nvPr>
        </p:nvSpPr>
        <p:spPr>
          <a:xfrm>
            <a:off x="415636" y="2872509"/>
            <a:ext cx="11379200" cy="3583854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>
            <a:lvl1pPr>
              <a:defRPr sz="1600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es-ES" smtClean="0"/>
              <a:t>Haga clic en el icono para agregar una tabla</a:t>
            </a:r>
            <a:endParaRPr lang="es-PE" dirty="0"/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15925" y="1533525"/>
            <a:ext cx="11360150" cy="1200439"/>
          </a:xfrm>
        </p:spPr>
        <p:txBody>
          <a:bodyPr>
            <a:noAutofit/>
          </a:bodyPr>
          <a:lstStyle>
            <a:lvl1pPr>
              <a:defRPr sz="2000">
                <a:solidFill>
                  <a:srgbClr val="002060"/>
                </a:solidFill>
              </a:defRPr>
            </a:lvl1pPr>
            <a:lvl2pPr>
              <a:defRPr sz="18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dirty="0"/>
          </a:p>
        </p:txBody>
      </p:sp>
      <p:sp>
        <p:nvSpPr>
          <p:cNvPr id="13" name="12 Rectángulo"/>
          <p:cNvSpPr/>
          <p:nvPr/>
        </p:nvSpPr>
        <p:spPr>
          <a:xfrm>
            <a:off x="0" y="6718852"/>
            <a:ext cx="12192000" cy="12920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13 Rectángulo"/>
          <p:cNvSpPr/>
          <p:nvPr/>
        </p:nvSpPr>
        <p:spPr>
          <a:xfrm>
            <a:off x="0" y="6783456"/>
            <a:ext cx="121920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5 Rectángulo"/>
          <p:cNvSpPr/>
          <p:nvPr userDrawn="1"/>
        </p:nvSpPr>
        <p:spPr>
          <a:xfrm>
            <a:off x="0" y="-1"/>
            <a:ext cx="12192000" cy="10611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1 Título"/>
          <p:cNvSpPr>
            <a:spLocks noGrp="1"/>
          </p:cNvSpPr>
          <p:nvPr>
            <p:ph type="title" hasCustomPrompt="1"/>
          </p:nvPr>
        </p:nvSpPr>
        <p:spPr>
          <a:xfrm>
            <a:off x="89451" y="21305"/>
            <a:ext cx="10515600" cy="1039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177" y="169640"/>
            <a:ext cx="642504" cy="7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752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CON IMAGEN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15925" y="1533525"/>
            <a:ext cx="11360150" cy="1200439"/>
          </a:xfrm>
        </p:spPr>
        <p:txBody>
          <a:bodyPr>
            <a:noAutofit/>
          </a:bodyPr>
          <a:lstStyle>
            <a:lvl1pPr>
              <a:defRPr sz="2000">
                <a:solidFill>
                  <a:srgbClr val="002060"/>
                </a:solidFill>
              </a:defRPr>
            </a:lvl1pPr>
            <a:lvl2pPr>
              <a:defRPr sz="18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407988" y="2803525"/>
            <a:ext cx="11379200" cy="3706813"/>
          </a:xfrm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es-PE"/>
          </a:p>
        </p:txBody>
      </p:sp>
      <p:sp>
        <p:nvSpPr>
          <p:cNvPr id="13" name="12 Rectángulo"/>
          <p:cNvSpPr/>
          <p:nvPr/>
        </p:nvSpPr>
        <p:spPr>
          <a:xfrm>
            <a:off x="0" y="6718852"/>
            <a:ext cx="12192000" cy="12920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13 Rectángulo"/>
          <p:cNvSpPr/>
          <p:nvPr/>
        </p:nvSpPr>
        <p:spPr>
          <a:xfrm>
            <a:off x="0" y="6783456"/>
            <a:ext cx="121920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5 Rectángulo"/>
          <p:cNvSpPr/>
          <p:nvPr userDrawn="1"/>
        </p:nvSpPr>
        <p:spPr>
          <a:xfrm>
            <a:off x="0" y="-1"/>
            <a:ext cx="12192000" cy="10611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1 Título"/>
          <p:cNvSpPr>
            <a:spLocks noGrp="1"/>
          </p:cNvSpPr>
          <p:nvPr>
            <p:ph type="title" hasCustomPrompt="1"/>
          </p:nvPr>
        </p:nvSpPr>
        <p:spPr>
          <a:xfrm>
            <a:off x="89451" y="21305"/>
            <a:ext cx="10515600" cy="1039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177" y="169640"/>
            <a:ext cx="642504" cy="7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208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Marcador de tabla"/>
          <p:cNvSpPr>
            <a:spLocks noGrp="1"/>
          </p:cNvSpPr>
          <p:nvPr>
            <p:ph type="tbl" sz="quarter" idx="10"/>
          </p:nvPr>
        </p:nvSpPr>
        <p:spPr>
          <a:xfrm>
            <a:off x="415636" y="1662545"/>
            <a:ext cx="11379200" cy="4793818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>
            <a:lvl1pPr>
              <a:defRPr sz="1600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es-ES" smtClean="0"/>
              <a:t>Haga clic en el icono para agregar una tabla</a:t>
            </a:r>
            <a:endParaRPr lang="es-PE" dirty="0"/>
          </a:p>
        </p:txBody>
      </p:sp>
      <p:sp>
        <p:nvSpPr>
          <p:cNvPr id="12" name="11 Rectángulo"/>
          <p:cNvSpPr/>
          <p:nvPr/>
        </p:nvSpPr>
        <p:spPr>
          <a:xfrm>
            <a:off x="0" y="6718852"/>
            <a:ext cx="12192000" cy="12920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12 Rectángulo"/>
          <p:cNvSpPr/>
          <p:nvPr/>
        </p:nvSpPr>
        <p:spPr>
          <a:xfrm>
            <a:off x="0" y="6783456"/>
            <a:ext cx="121920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5 Rectángulo"/>
          <p:cNvSpPr/>
          <p:nvPr userDrawn="1"/>
        </p:nvSpPr>
        <p:spPr>
          <a:xfrm>
            <a:off x="0" y="-1"/>
            <a:ext cx="12192000" cy="10611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1 Título"/>
          <p:cNvSpPr>
            <a:spLocks noGrp="1"/>
          </p:cNvSpPr>
          <p:nvPr>
            <p:ph type="title" hasCustomPrompt="1"/>
          </p:nvPr>
        </p:nvSpPr>
        <p:spPr>
          <a:xfrm>
            <a:off x="89451" y="21305"/>
            <a:ext cx="10515600" cy="1039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177" y="169640"/>
            <a:ext cx="642504" cy="7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501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UL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-1" y="0"/>
            <a:ext cx="122339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42332" y="2195681"/>
            <a:ext cx="6836752" cy="63711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l">
              <a:defRPr lang="es-PE" sz="2400" b="1" kern="1200" baseline="0" dirty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8" name="Rectángulo 7"/>
          <p:cNvSpPr/>
          <p:nvPr/>
        </p:nvSpPr>
        <p:spPr>
          <a:xfrm>
            <a:off x="-75042" y="2195681"/>
            <a:ext cx="1524000" cy="2639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435476" y="2869386"/>
            <a:ext cx="6843608" cy="1946023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lang="es-PE" sz="4400" b="1" kern="1200" cap="small" baseline="0" dirty="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PE" dirty="0"/>
          </a:p>
        </p:txBody>
      </p:sp>
      <p:sp>
        <p:nvSpPr>
          <p:cNvPr id="19" name="9 Marcador de posición de imagen"/>
          <p:cNvSpPr>
            <a:spLocks noGrp="1"/>
          </p:cNvSpPr>
          <p:nvPr>
            <p:ph type="pic" sz="quarter" idx="11" hasCustomPrompt="1"/>
          </p:nvPr>
        </p:nvSpPr>
        <p:spPr>
          <a:xfrm>
            <a:off x="10384239" y="3208181"/>
            <a:ext cx="1695261" cy="164386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s-PE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PE" dirty="0" smtClean="0"/>
              <a:t>FOTO DE LA CARRERA</a:t>
            </a:r>
          </a:p>
          <a:p>
            <a:endParaRPr lang="es-PE" dirty="0"/>
          </a:p>
        </p:txBody>
      </p:sp>
      <p:sp>
        <p:nvSpPr>
          <p:cNvPr id="20" name="9 Marcador de posición de imagen"/>
          <p:cNvSpPr>
            <a:spLocks noGrp="1"/>
          </p:cNvSpPr>
          <p:nvPr>
            <p:ph type="pic" sz="quarter" idx="12" hasCustomPrompt="1"/>
          </p:nvPr>
        </p:nvSpPr>
        <p:spPr>
          <a:xfrm>
            <a:off x="10384238" y="1370062"/>
            <a:ext cx="1695261" cy="164386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FOTO DE LA CARRERA</a:t>
            </a:r>
            <a:endParaRPr lang="es-PE" dirty="0"/>
          </a:p>
        </p:txBody>
      </p:sp>
      <p:sp>
        <p:nvSpPr>
          <p:cNvPr id="21" name="9 Marcador de posición de imagen"/>
          <p:cNvSpPr>
            <a:spLocks noGrp="1"/>
          </p:cNvSpPr>
          <p:nvPr>
            <p:ph type="pic" sz="quarter" idx="13" hasCustomPrompt="1"/>
          </p:nvPr>
        </p:nvSpPr>
        <p:spPr>
          <a:xfrm>
            <a:off x="10384237" y="5026943"/>
            <a:ext cx="1695261" cy="164386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s-PE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PE" dirty="0" smtClean="0"/>
              <a:t>FOTO DE LA CARRERA</a:t>
            </a:r>
          </a:p>
          <a:p>
            <a:endParaRPr lang="es-PE" dirty="0"/>
          </a:p>
        </p:txBody>
      </p:sp>
      <p:sp>
        <p:nvSpPr>
          <p:cNvPr id="22" name="9 Marcador de posición de imagen"/>
          <p:cNvSpPr>
            <a:spLocks noGrp="1"/>
          </p:cNvSpPr>
          <p:nvPr>
            <p:ph type="pic" sz="quarter" idx="14" hasCustomPrompt="1"/>
          </p:nvPr>
        </p:nvSpPr>
        <p:spPr>
          <a:xfrm>
            <a:off x="8484030" y="3208181"/>
            <a:ext cx="1695261" cy="164386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s-PE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PE" dirty="0" smtClean="0"/>
              <a:t>FOTO DE LA CARRERA</a:t>
            </a:r>
          </a:p>
          <a:p>
            <a:endParaRPr lang="es-PE" dirty="0"/>
          </a:p>
        </p:txBody>
      </p:sp>
      <p:pic>
        <p:nvPicPr>
          <p:cNvPr id="31" name="Imagen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15" y="324365"/>
            <a:ext cx="949395" cy="1160190"/>
          </a:xfrm>
          <a:prstGeom prst="rect">
            <a:avLst/>
          </a:prstGeom>
        </p:spPr>
      </p:pic>
      <p:sp>
        <p:nvSpPr>
          <p:cNvPr id="32" name="5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503935" y="707318"/>
            <a:ext cx="7958138" cy="544766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" dirty="0" smtClean="0"/>
              <a:t>UNIVERSIDAD PRIVADA DE TACNA</a:t>
            </a:r>
          </a:p>
        </p:txBody>
      </p:sp>
      <p:sp>
        <p:nvSpPr>
          <p:cNvPr id="13" name="9 Marcador de posición de imagen"/>
          <p:cNvSpPr>
            <a:spLocks noGrp="1"/>
          </p:cNvSpPr>
          <p:nvPr>
            <p:ph type="pic" sz="quarter" idx="16" hasCustomPrompt="1"/>
          </p:nvPr>
        </p:nvSpPr>
        <p:spPr>
          <a:xfrm>
            <a:off x="8484030" y="5026942"/>
            <a:ext cx="1695261" cy="164386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s-PE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PE" dirty="0" smtClean="0"/>
              <a:t>FOTO DE LA CARRERA</a:t>
            </a:r>
          </a:p>
          <a:p>
            <a:endParaRPr lang="es-PE" dirty="0"/>
          </a:p>
        </p:txBody>
      </p:sp>
      <p:sp>
        <p:nvSpPr>
          <p:cNvPr id="14" name="9 Marcador de posición de imagen"/>
          <p:cNvSpPr>
            <a:spLocks noGrp="1"/>
          </p:cNvSpPr>
          <p:nvPr>
            <p:ph type="pic" sz="quarter" idx="17" hasCustomPrompt="1"/>
          </p:nvPr>
        </p:nvSpPr>
        <p:spPr>
          <a:xfrm>
            <a:off x="6583823" y="5010208"/>
            <a:ext cx="1695261" cy="164386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s-PE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PE" dirty="0" smtClean="0"/>
              <a:t>FOTO DE LA CARRERA</a:t>
            </a:r>
          </a:p>
          <a:p>
            <a:endParaRPr lang="es-PE" dirty="0"/>
          </a:p>
        </p:txBody>
      </p:sp>
      <p:sp>
        <p:nvSpPr>
          <p:cNvPr id="15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1524000" y="5304666"/>
            <a:ext cx="9183688" cy="112871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76592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-1"/>
            <a:ext cx="12192000" cy="10611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89451" y="21305"/>
            <a:ext cx="10515600" cy="1039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177" y="169640"/>
            <a:ext cx="642504" cy="7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Marcador de texto"/>
          <p:cNvSpPr>
            <a:spLocks noGrp="1"/>
          </p:cNvSpPr>
          <p:nvPr>
            <p:ph type="body" sz="quarter" idx="10"/>
          </p:nvPr>
        </p:nvSpPr>
        <p:spPr>
          <a:xfrm>
            <a:off x="452438" y="1625600"/>
            <a:ext cx="11333162" cy="4748213"/>
          </a:xfr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+mn-lt"/>
              </a:defRPr>
            </a:lvl1pPr>
            <a:lvl2pPr>
              <a:defRPr sz="18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dirty="0"/>
          </a:p>
        </p:txBody>
      </p:sp>
      <p:sp>
        <p:nvSpPr>
          <p:cNvPr id="3" name="2 Rectángulo"/>
          <p:cNvSpPr/>
          <p:nvPr/>
        </p:nvSpPr>
        <p:spPr>
          <a:xfrm>
            <a:off x="0" y="6718852"/>
            <a:ext cx="12192000" cy="12920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3 Rectángulo"/>
          <p:cNvSpPr/>
          <p:nvPr/>
        </p:nvSpPr>
        <p:spPr>
          <a:xfrm>
            <a:off x="0" y="6783456"/>
            <a:ext cx="121920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25314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S Y SMAR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SmartArt"/>
          <p:cNvSpPr>
            <a:spLocks noGrp="1"/>
          </p:cNvSpPr>
          <p:nvPr>
            <p:ph type="dgm" sz="quarter" idx="12"/>
          </p:nvPr>
        </p:nvSpPr>
        <p:spPr>
          <a:xfrm>
            <a:off x="471631" y="1754619"/>
            <a:ext cx="5485823" cy="478472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r>
              <a:rPr lang="es-ES" smtClean="0"/>
              <a:t>Haga clic en el icono para agregar un elemento gráfico SmartArt</a:t>
            </a:r>
            <a:endParaRPr lang="es-PE"/>
          </a:p>
        </p:txBody>
      </p:sp>
      <p:sp>
        <p:nvSpPr>
          <p:cNvPr id="15" name="14 Marcador de gráfico"/>
          <p:cNvSpPr>
            <a:spLocks noGrp="1"/>
          </p:cNvSpPr>
          <p:nvPr>
            <p:ph type="chart" sz="quarter" idx="13"/>
          </p:nvPr>
        </p:nvSpPr>
        <p:spPr>
          <a:xfrm>
            <a:off x="6161087" y="1746250"/>
            <a:ext cx="5550621" cy="478313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r>
              <a:rPr lang="es-ES" smtClean="0"/>
              <a:t>Haga clic en el icono para agregar un gráfico</a:t>
            </a:r>
            <a:endParaRPr lang="es-PE"/>
          </a:p>
        </p:txBody>
      </p:sp>
      <p:sp>
        <p:nvSpPr>
          <p:cNvPr id="14" name="13 Rectángulo"/>
          <p:cNvSpPr/>
          <p:nvPr/>
        </p:nvSpPr>
        <p:spPr>
          <a:xfrm>
            <a:off x="0" y="6718852"/>
            <a:ext cx="12192000" cy="12920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15 Rectángulo"/>
          <p:cNvSpPr/>
          <p:nvPr/>
        </p:nvSpPr>
        <p:spPr>
          <a:xfrm>
            <a:off x="0" y="6783456"/>
            <a:ext cx="121920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5 Rectángulo"/>
          <p:cNvSpPr/>
          <p:nvPr userDrawn="1"/>
        </p:nvSpPr>
        <p:spPr>
          <a:xfrm>
            <a:off x="0" y="-1"/>
            <a:ext cx="12192000" cy="10611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89451" y="21305"/>
            <a:ext cx="10515600" cy="1039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177" y="169640"/>
            <a:ext cx="642504" cy="7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58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ULO NUEVA SECC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just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8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6" y="350981"/>
            <a:ext cx="949395" cy="11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83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O NUEVA SECCION_DO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264150" cy="1500187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just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8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6" y="350981"/>
            <a:ext cx="949395" cy="1160190"/>
          </a:xfrm>
          <a:prstGeom prst="rect">
            <a:avLst/>
          </a:prstGeom>
        </p:spPr>
      </p:pic>
      <p:sp>
        <p:nvSpPr>
          <p:cNvPr id="6" name="Marcador de texto 2"/>
          <p:cNvSpPr>
            <a:spLocks noGrp="1"/>
          </p:cNvSpPr>
          <p:nvPr>
            <p:ph type="body" idx="10"/>
          </p:nvPr>
        </p:nvSpPr>
        <p:spPr>
          <a:xfrm>
            <a:off x="6096000" y="4592776"/>
            <a:ext cx="5264150" cy="1500187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just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2927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7 Marcador de texto"/>
          <p:cNvSpPr>
            <a:spLocks noGrp="1"/>
          </p:cNvSpPr>
          <p:nvPr>
            <p:ph type="body" sz="quarter" idx="10"/>
          </p:nvPr>
        </p:nvSpPr>
        <p:spPr>
          <a:xfrm>
            <a:off x="6086611" y="1791847"/>
            <a:ext cx="5200217" cy="4748213"/>
          </a:xfr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+mn-lt"/>
              </a:defRPr>
            </a:lvl1pPr>
            <a:lvl2pPr>
              <a:defRPr sz="18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dirty="0"/>
          </a:p>
        </p:txBody>
      </p:sp>
      <p:sp>
        <p:nvSpPr>
          <p:cNvPr id="12" name="7 Marcador de texto"/>
          <p:cNvSpPr>
            <a:spLocks noGrp="1"/>
          </p:cNvSpPr>
          <p:nvPr>
            <p:ph type="body" sz="quarter" idx="11"/>
          </p:nvPr>
        </p:nvSpPr>
        <p:spPr>
          <a:xfrm>
            <a:off x="604838" y="1778000"/>
            <a:ext cx="5200217" cy="4748213"/>
          </a:xfr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+mn-lt"/>
              </a:defRPr>
            </a:lvl1pPr>
            <a:lvl2pPr>
              <a:defRPr sz="18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dirty="0"/>
          </a:p>
        </p:txBody>
      </p:sp>
      <p:sp>
        <p:nvSpPr>
          <p:cNvPr id="15" name="14 Rectángulo"/>
          <p:cNvSpPr/>
          <p:nvPr/>
        </p:nvSpPr>
        <p:spPr>
          <a:xfrm>
            <a:off x="0" y="6718852"/>
            <a:ext cx="12192000" cy="12920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15 Rectángulo"/>
          <p:cNvSpPr/>
          <p:nvPr/>
        </p:nvSpPr>
        <p:spPr>
          <a:xfrm>
            <a:off x="0" y="6783456"/>
            <a:ext cx="121920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5 Rectángulo"/>
          <p:cNvSpPr/>
          <p:nvPr userDrawn="1"/>
        </p:nvSpPr>
        <p:spPr>
          <a:xfrm>
            <a:off x="0" y="-1"/>
            <a:ext cx="12192000" cy="10611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1 Título"/>
          <p:cNvSpPr>
            <a:spLocks noGrp="1"/>
          </p:cNvSpPr>
          <p:nvPr>
            <p:ph type="title" hasCustomPrompt="1"/>
          </p:nvPr>
        </p:nvSpPr>
        <p:spPr>
          <a:xfrm>
            <a:off x="89451" y="21305"/>
            <a:ext cx="10515600" cy="1039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177" y="169640"/>
            <a:ext cx="642504" cy="7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736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7 Marcador de texto"/>
          <p:cNvSpPr>
            <a:spLocks noGrp="1"/>
          </p:cNvSpPr>
          <p:nvPr>
            <p:ph type="body" sz="quarter" idx="11"/>
          </p:nvPr>
        </p:nvSpPr>
        <p:spPr>
          <a:xfrm>
            <a:off x="604839" y="1778000"/>
            <a:ext cx="3509962" cy="4748213"/>
          </a:xfr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+mn-lt"/>
              </a:defRPr>
            </a:lvl1pPr>
            <a:lvl2pPr>
              <a:defRPr sz="18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dirty="0"/>
          </a:p>
        </p:txBody>
      </p:sp>
      <p:sp>
        <p:nvSpPr>
          <p:cNvPr id="7" name="7 Marcador de texto"/>
          <p:cNvSpPr>
            <a:spLocks noGrp="1"/>
          </p:cNvSpPr>
          <p:nvPr>
            <p:ph type="body" sz="quarter" idx="12"/>
          </p:nvPr>
        </p:nvSpPr>
        <p:spPr>
          <a:xfrm>
            <a:off x="4225955" y="1781314"/>
            <a:ext cx="3509962" cy="4748213"/>
          </a:xfr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+mn-lt"/>
              </a:defRPr>
            </a:lvl1pPr>
            <a:lvl2pPr>
              <a:defRPr sz="18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dirty="0"/>
          </a:p>
        </p:txBody>
      </p:sp>
      <p:sp>
        <p:nvSpPr>
          <p:cNvPr id="13" name="7 Marcador de texto"/>
          <p:cNvSpPr>
            <a:spLocks noGrp="1"/>
          </p:cNvSpPr>
          <p:nvPr>
            <p:ph type="body" sz="quarter" idx="13"/>
          </p:nvPr>
        </p:nvSpPr>
        <p:spPr>
          <a:xfrm>
            <a:off x="7923258" y="1781315"/>
            <a:ext cx="3509962" cy="4748213"/>
          </a:xfr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+mn-lt"/>
              </a:defRPr>
            </a:lvl1pPr>
            <a:lvl2pPr>
              <a:defRPr sz="18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dirty="0"/>
          </a:p>
        </p:txBody>
      </p:sp>
      <p:sp>
        <p:nvSpPr>
          <p:cNvPr id="11" name="10 Rectángulo"/>
          <p:cNvSpPr/>
          <p:nvPr/>
        </p:nvSpPr>
        <p:spPr>
          <a:xfrm>
            <a:off x="0" y="6718852"/>
            <a:ext cx="12192000" cy="12920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13 Rectángulo"/>
          <p:cNvSpPr/>
          <p:nvPr/>
        </p:nvSpPr>
        <p:spPr>
          <a:xfrm>
            <a:off x="0" y="6783456"/>
            <a:ext cx="121920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5 Rectángulo"/>
          <p:cNvSpPr/>
          <p:nvPr userDrawn="1"/>
        </p:nvSpPr>
        <p:spPr>
          <a:xfrm>
            <a:off x="0" y="-1"/>
            <a:ext cx="12192000" cy="10611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1 Título"/>
          <p:cNvSpPr>
            <a:spLocks noGrp="1"/>
          </p:cNvSpPr>
          <p:nvPr>
            <p:ph type="title" hasCustomPrompt="1"/>
          </p:nvPr>
        </p:nvSpPr>
        <p:spPr>
          <a:xfrm>
            <a:off x="89451" y="21305"/>
            <a:ext cx="10515600" cy="1039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177" y="169640"/>
            <a:ext cx="642504" cy="7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138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CON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7 Marcador de texto"/>
          <p:cNvSpPr>
            <a:spLocks noGrp="1"/>
          </p:cNvSpPr>
          <p:nvPr>
            <p:ph type="body" sz="quarter" idx="11"/>
          </p:nvPr>
        </p:nvSpPr>
        <p:spPr>
          <a:xfrm>
            <a:off x="604838" y="1778000"/>
            <a:ext cx="5620471" cy="4748213"/>
          </a:xfr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+mn-lt"/>
              </a:defRPr>
            </a:lvl1pPr>
            <a:lvl2pPr>
              <a:defRPr sz="18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dirty="0"/>
          </a:p>
        </p:txBody>
      </p:sp>
      <p:sp>
        <p:nvSpPr>
          <p:cNvPr id="16" name="15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6539328" y="1792577"/>
            <a:ext cx="2363788" cy="2124075"/>
          </a:xfrm>
          <a:ln>
            <a:solidFill>
              <a:srgbClr val="002060"/>
            </a:solidFill>
          </a:ln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es-PE"/>
          </a:p>
        </p:txBody>
      </p:sp>
      <p:sp>
        <p:nvSpPr>
          <p:cNvPr id="22" name="15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9268685" y="1769486"/>
            <a:ext cx="2363788" cy="2124075"/>
          </a:xfrm>
          <a:ln>
            <a:solidFill>
              <a:srgbClr val="002060"/>
            </a:solidFill>
          </a:ln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es-PE"/>
          </a:p>
        </p:txBody>
      </p:sp>
      <p:sp>
        <p:nvSpPr>
          <p:cNvPr id="23" name="15 Marcador de posición de imagen"/>
          <p:cNvSpPr>
            <a:spLocks noGrp="1"/>
          </p:cNvSpPr>
          <p:nvPr>
            <p:ph type="pic" sz="quarter" idx="14"/>
          </p:nvPr>
        </p:nvSpPr>
        <p:spPr>
          <a:xfrm>
            <a:off x="6557801" y="4295531"/>
            <a:ext cx="2363788" cy="2124075"/>
          </a:xfrm>
          <a:ln>
            <a:solidFill>
              <a:srgbClr val="002060"/>
            </a:solidFill>
          </a:ln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es-PE"/>
          </a:p>
        </p:txBody>
      </p:sp>
      <p:sp>
        <p:nvSpPr>
          <p:cNvPr id="24" name="15 Marcador de posición de imagen"/>
          <p:cNvSpPr>
            <a:spLocks noGrp="1"/>
          </p:cNvSpPr>
          <p:nvPr>
            <p:ph type="pic" sz="quarter" idx="15"/>
          </p:nvPr>
        </p:nvSpPr>
        <p:spPr>
          <a:xfrm>
            <a:off x="9264067" y="4295632"/>
            <a:ext cx="2363788" cy="2124075"/>
          </a:xfrm>
          <a:ln>
            <a:solidFill>
              <a:srgbClr val="002060"/>
            </a:solidFill>
          </a:ln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es-PE"/>
          </a:p>
        </p:txBody>
      </p:sp>
      <p:sp>
        <p:nvSpPr>
          <p:cNvPr id="18" name="17 Rectángulo"/>
          <p:cNvSpPr/>
          <p:nvPr/>
        </p:nvSpPr>
        <p:spPr>
          <a:xfrm>
            <a:off x="0" y="6718852"/>
            <a:ext cx="12192000" cy="12920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18 Rectángulo"/>
          <p:cNvSpPr/>
          <p:nvPr/>
        </p:nvSpPr>
        <p:spPr>
          <a:xfrm>
            <a:off x="0" y="6783456"/>
            <a:ext cx="121920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5 Rectángulo"/>
          <p:cNvSpPr/>
          <p:nvPr userDrawn="1"/>
        </p:nvSpPr>
        <p:spPr>
          <a:xfrm>
            <a:off x="0" y="-1"/>
            <a:ext cx="12192000" cy="10611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1 Título"/>
          <p:cNvSpPr>
            <a:spLocks noGrp="1"/>
          </p:cNvSpPr>
          <p:nvPr>
            <p:ph type="title" hasCustomPrompt="1"/>
          </p:nvPr>
        </p:nvSpPr>
        <p:spPr>
          <a:xfrm>
            <a:off x="89451" y="21305"/>
            <a:ext cx="10515600" cy="1039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177" y="169640"/>
            <a:ext cx="642504" cy="7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53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6107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1.xml"/><Relationship Id="rId2" Type="http://schemas.openxmlformats.org/officeDocument/2006/relationships/slide" Target="slide8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" Target="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8.xml"/><Relationship Id="rId7" Type="http://schemas.openxmlformats.org/officeDocument/2006/relationships/image" Target="../media/image16.png"/><Relationship Id="rId2" Type="http://schemas.openxmlformats.org/officeDocument/2006/relationships/hyperlink" Target="http://www.criscos.net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hyperlink" Target="http://www.aualcpi.net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Subtítulo"/>
          <p:cNvSpPr>
            <a:spLocks noGrp="1"/>
          </p:cNvSpPr>
          <p:nvPr>
            <p:ph type="subTitle" idx="1"/>
          </p:nvPr>
        </p:nvSpPr>
        <p:spPr>
          <a:xfrm>
            <a:off x="1428620" y="3683237"/>
            <a:ext cx="6843608" cy="1048871"/>
          </a:xfrm>
        </p:spPr>
        <p:txBody>
          <a:bodyPr>
            <a:normAutofit fontScale="25000" lnSpcReduction="20000"/>
          </a:bodyPr>
          <a:lstStyle/>
          <a:p>
            <a:endParaRPr lang="es-PE" dirty="0" smtClean="0"/>
          </a:p>
          <a:p>
            <a:endParaRPr lang="es-PE" sz="1400" dirty="0" smtClean="0"/>
          </a:p>
          <a:p>
            <a:endParaRPr lang="es-PE" sz="1400" dirty="0"/>
          </a:p>
          <a:p>
            <a:r>
              <a:rPr lang="es-PE" sz="4000" dirty="0" smtClean="0">
                <a:latin typeface="Candara" panose="020E0502030303020204" pitchFamily="34" charset="0"/>
              </a:rPr>
              <a:t>Dra. Macarena herrera </a:t>
            </a:r>
            <a:r>
              <a:rPr lang="es-PE" sz="4000" dirty="0" err="1" smtClean="0">
                <a:latin typeface="Candara" panose="020E0502030303020204" pitchFamily="34" charset="0"/>
              </a:rPr>
              <a:t>solÍs</a:t>
            </a:r>
            <a:endParaRPr lang="es-PE" sz="4000" dirty="0" smtClean="0">
              <a:latin typeface="Candara" panose="020E0502030303020204" pitchFamily="34" charset="0"/>
            </a:endParaRPr>
          </a:p>
          <a:p>
            <a:pPr algn="r"/>
            <a:r>
              <a:rPr lang="es-PE" sz="3600" dirty="0" smtClean="0">
                <a:latin typeface="Candara" panose="020E0502030303020204" pitchFamily="34" charset="0"/>
              </a:rPr>
              <a:t>2019-I</a:t>
            </a:r>
            <a:endParaRPr lang="es-PE" sz="3600" dirty="0">
              <a:latin typeface="Candara" panose="020E0502030303020204" pitchFamily="34" charset="0"/>
            </a:endParaRPr>
          </a:p>
        </p:txBody>
      </p:sp>
      <p:pic>
        <p:nvPicPr>
          <p:cNvPr id="27" name="Marcador de posición de imagen 2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3" r="15863"/>
          <a:stretch>
            <a:fillRect/>
          </a:stretch>
        </p:blipFill>
        <p:spPr>
          <a:xfrm>
            <a:off x="10384236" y="5026942"/>
            <a:ext cx="1695261" cy="1643865"/>
          </a:xfrm>
        </p:spPr>
      </p:pic>
      <p:pic>
        <p:nvPicPr>
          <p:cNvPr id="22" name="Marcador de posición de imagen 21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r="15465"/>
          <a:stretch>
            <a:fillRect/>
          </a:stretch>
        </p:blipFill>
        <p:spPr/>
      </p:pic>
      <p:sp>
        <p:nvSpPr>
          <p:cNvPr id="4" name="CuadroTexto 3"/>
          <p:cNvSpPr txBox="1"/>
          <p:nvPr/>
        </p:nvSpPr>
        <p:spPr>
          <a:xfrm>
            <a:off x="1290053" y="715897"/>
            <a:ext cx="7134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/>
              </a:rPr>
              <a:t>UNIVERSIDAD PRIVADA DE TACNA</a:t>
            </a:r>
            <a:endParaRPr lang="es-P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35476" y="2234937"/>
            <a:ext cx="6836752" cy="2067400"/>
          </a:xfrm>
        </p:spPr>
        <p:txBody>
          <a:bodyPr>
            <a:noAutofit/>
          </a:bodyPr>
          <a:lstStyle/>
          <a:p>
            <a:pPr algn="ctr"/>
            <a:r>
              <a:rPr lang="es-PE" sz="3600" dirty="0" smtClean="0">
                <a:latin typeface="Candara" panose="020E0502030303020204" pitchFamily="34" charset="0"/>
              </a:rPr>
              <a:t>OFICINA DE RELACIONES NACIONALES E INTERNACIONALES     </a:t>
            </a:r>
            <a:br>
              <a:rPr lang="es-PE" sz="3600" dirty="0" smtClean="0">
                <a:latin typeface="Candara" panose="020E0502030303020204" pitchFamily="34" charset="0"/>
              </a:rPr>
            </a:br>
            <a:r>
              <a:rPr lang="es-PE" sz="3600" dirty="0" smtClean="0">
                <a:latin typeface="Candara" panose="020E0502030303020204" pitchFamily="34" charset="0"/>
              </a:rPr>
              <a:t>   RENI</a:t>
            </a:r>
            <a:endParaRPr lang="es-PE" sz="3600" dirty="0">
              <a:latin typeface="Candara" panose="020E05020303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6767" r="9262"/>
          <a:stretch/>
        </p:blipFill>
        <p:spPr>
          <a:xfrm>
            <a:off x="6498411" y="5026942"/>
            <a:ext cx="1780673" cy="16446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3927" r="26974" b="-1490"/>
          <a:stretch/>
        </p:blipFill>
        <p:spPr>
          <a:xfrm>
            <a:off x="8404935" y="5026157"/>
            <a:ext cx="1792706" cy="16446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25322"/>
          <a:stretch/>
        </p:blipFill>
        <p:spPr>
          <a:xfrm>
            <a:off x="10305998" y="3204499"/>
            <a:ext cx="1851735" cy="16446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32503" t="18421" b="7211"/>
          <a:stretch/>
        </p:blipFill>
        <p:spPr>
          <a:xfrm>
            <a:off x="8424507" y="3204499"/>
            <a:ext cx="1773134" cy="16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78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263024" y="1061144"/>
            <a:ext cx="11333162" cy="5312669"/>
          </a:xfrm>
        </p:spPr>
        <p:txBody>
          <a:bodyPr>
            <a:normAutofit/>
          </a:bodyPr>
          <a:lstStyle/>
          <a:p>
            <a:endParaRPr lang="es-PE" dirty="0" smtClean="0"/>
          </a:p>
          <a:p>
            <a:pPr marL="0" indent="0">
              <a:buNone/>
            </a:pPr>
            <a:endParaRPr lang="es-PE" sz="2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24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24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2400" b="1" u="sng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s-PE" sz="2400" b="1" u="sng" dirty="0" smtClean="0">
                <a:solidFill>
                  <a:srgbClr val="FFC000"/>
                </a:solidFill>
              </a:rPr>
              <a:t>  </a:t>
            </a:r>
            <a:endParaRPr lang="es-PE" sz="2400" b="1" u="sng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2400" b="1" dirty="0">
              <a:solidFill>
                <a:srgbClr val="283D52"/>
              </a:solidFill>
            </a:endParaRPr>
          </a:p>
          <a:p>
            <a:pPr marL="0" indent="0">
              <a:buNone/>
            </a:pPr>
            <a:endParaRPr lang="es-PE" sz="2400" b="1" dirty="0" smtClean="0">
              <a:solidFill>
                <a:srgbClr val="283D52"/>
              </a:solidFill>
            </a:endParaRPr>
          </a:p>
          <a:p>
            <a:endParaRPr lang="es-PE" sz="2400" b="1" u="sng" dirty="0" smtClean="0">
              <a:solidFill>
                <a:srgbClr val="FFC000"/>
              </a:solidFill>
              <a:hlinkClick r:id="rId2" action="ppaction://hlinksldjump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37577" y="237875"/>
            <a:ext cx="5998528" cy="929190"/>
          </a:xfrm>
        </p:spPr>
        <p:txBody>
          <a:bodyPr>
            <a:normAutofit fontScale="90000"/>
          </a:bodyPr>
          <a:lstStyle/>
          <a:p>
            <a:r>
              <a:rPr lang="es-PE" sz="3200" dirty="0" smtClean="0"/>
              <a:t/>
            </a:r>
            <a:br>
              <a:rPr lang="es-PE" sz="3200" dirty="0" smtClean="0"/>
            </a:br>
            <a:r>
              <a:rPr lang="es-PE" sz="3200" dirty="0"/>
              <a:t/>
            </a:r>
            <a:br>
              <a:rPr lang="es-PE" sz="3200" dirty="0"/>
            </a:br>
            <a:r>
              <a:rPr lang="es-PE" sz="3200" dirty="0"/>
              <a:t>EMUAL- </a:t>
            </a:r>
            <a:r>
              <a:rPr lang="es-PE" sz="3200" dirty="0" smtClean="0"/>
              <a:t>AUALCPI</a:t>
            </a:r>
            <a:br>
              <a:rPr lang="es-PE" sz="3200" dirty="0" smtClean="0"/>
            </a:br>
            <a:r>
              <a:rPr lang="es-PE" sz="1800" dirty="0" smtClean="0">
                <a:solidFill>
                  <a:srgbClr val="FFC000"/>
                </a:solidFill>
              </a:rPr>
              <a:t>*</a:t>
            </a:r>
            <a:r>
              <a:rPr lang="es-PE" sz="1600" dirty="0" smtClean="0">
                <a:solidFill>
                  <a:srgbClr val="FFC000"/>
                </a:solidFill>
              </a:rPr>
              <a:t>Esquema </a:t>
            </a:r>
            <a:r>
              <a:rPr lang="es-PE" sz="1600" dirty="0">
                <a:solidFill>
                  <a:srgbClr val="FFC000"/>
                </a:solidFill>
              </a:rPr>
              <a:t>de Movilidad Universitaria </a:t>
            </a:r>
            <a:r>
              <a:rPr lang="es-PE" sz="1600" dirty="0" smtClean="0">
                <a:solidFill>
                  <a:srgbClr val="FFC000"/>
                </a:solidFill>
              </a:rPr>
              <a:t>de </a:t>
            </a:r>
            <a:r>
              <a:rPr lang="es-PE" sz="1600" dirty="0">
                <a:solidFill>
                  <a:srgbClr val="FFC000"/>
                </a:solidFill>
              </a:rPr>
              <a:t>América Latina y el Caribe </a:t>
            </a:r>
            <a:br>
              <a:rPr lang="es-PE" sz="1600" dirty="0">
                <a:solidFill>
                  <a:srgbClr val="FFC000"/>
                </a:solidFill>
              </a:rPr>
            </a:br>
            <a:r>
              <a:rPr lang="es-PE" sz="1600" dirty="0" smtClean="0">
                <a:solidFill>
                  <a:srgbClr val="FFC000"/>
                </a:solidFill>
              </a:rPr>
              <a:t>*Asociación </a:t>
            </a:r>
            <a:r>
              <a:rPr lang="es-PE" sz="1600" dirty="0">
                <a:solidFill>
                  <a:srgbClr val="FFC000"/>
                </a:solidFill>
              </a:rPr>
              <a:t>de Universidades de América </a:t>
            </a:r>
            <a:r>
              <a:rPr lang="es-PE" sz="1600" dirty="0" smtClean="0">
                <a:solidFill>
                  <a:srgbClr val="FFC000"/>
                </a:solidFill>
              </a:rPr>
              <a:t>Latina </a:t>
            </a:r>
            <a:r>
              <a:rPr lang="es-PE" sz="1600" dirty="0">
                <a:solidFill>
                  <a:srgbClr val="FFC000"/>
                </a:solidFill>
              </a:rPr>
              <a:t>y el Caribe para la Integración </a:t>
            </a:r>
            <a:br>
              <a:rPr lang="es-PE" sz="1600" dirty="0">
                <a:solidFill>
                  <a:srgbClr val="FFC000"/>
                </a:solidFill>
              </a:rPr>
            </a:br>
            <a:r>
              <a:rPr lang="es-PE" sz="3200" dirty="0">
                <a:solidFill>
                  <a:srgbClr val="FFC000"/>
                </a:solidFill>
              </a:rPr>
              <a:t/>
            </a:r>
            <a:br>
              <a:rPr lang="es-PE" sz="3200" dirty="0">
                <a:solidFill>
                  <a:srgbClr val="FFC000"/>
                </a:solidFill>
              </a:rPr>
            </a:br>
            <a:r>
              <a:rPr lang="es-PE" sz="3200" dirty="0">
                <a:solidFill>
                  <a:srgbClr val="FFC000"/>
                </a:solidFill>
              </a:rPr>
              <a:t/>
            </a:r>
            <a:br>
              <a:rPr lang="es-PE" sz="3200" dirty="0">
                <a:solidFill>
                  <a:srgbClr val="FFC000"/>
                </a:solidFill>
              </a:rPr>
            </a:br>
            <a:endParaRPr lang="es-PE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6439" t="7601" r="55468" b="6804"/>
          <a:stretch/>
        </p:blipFill>
        <p:spPr>
          <a:xfrm>
            <a:off x="9075408" y="1961950"/>
            <a:ext cx="2347784" cy="140867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10786" t="9157" r="10673" b="15737"/>
          <a:stretch/>
        </p:blipFill>
        <p:spPr>
          <a:xfrm>
            <a:off x="9363197" y="3634758"/>
            <a:ext cx="2483708" cy="1087394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01190212"/>
              </p:ext>
            </p:extLst>
          </p:nvPr>
        </p:nvGraphicFramePr>
        <p:xfrm>
          <a:off x="998621" y="1419727"/>
          <a:ext cx="7411454" cy="4850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5709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Rectángulo 5"/>
          <p:cNvSpPr/>
          <p:nvPr/>
        </p:nvSpPr>
        <p:spPr>
          <a:xfrm>
            <a:off x="5266851" y="2047130"/>
            <a:ext cx="36231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8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200</a:t>
            </a:r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s-PE" dirty="0">
                <a:solidFill>
                  <a:srgbClr val="002060"/>
                </a:solidFill>
                <a:latin typeface="Candara" panose="020E0502030303020204" pitchFamily="34" charset="0"/>
              </a:rPr>
              <a:t>UNIVERSIDADES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82326" y="2801870"/>
            <a:ext cx="2244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 smtClean="0">
                <a:solidFill>
                  <a:srgbClr val="FFC000"/>
                </a:solidFill>
              </a:rPr>
              <a:t>pame.udual.org</a:t>
            </a:r>
            <a:endParaRPr lang="es-PE" b="1" dirty="0">
              <a:solidFill>
                <a:srgbClr val="FFC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19411" y="1160293"/>
            <a:ext cx="89327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dirty="0" smtClean="0">
                <a:solidFill>
                  <a:srgbClr val="310C98"/>
                </a:solidFill>
              </a:rPr>
              <a:t>4.PAME</a:t>
            </a:r>
            <a:r>
              <a:rPr lang="es-PE" sz="1400" b="1" dirty="0" smtClean="0">
                <a:solidFill>
                  <a:srgbClr val="310C98"/>
                </a:solidFill>
              </a:rPr>
              <a:t> -</a:t>
            </a:r>
            <a:r>
              <a:rPr lang="es-PE" sz="3200" b="1" dirty="0" smtClean="0">
                <a:solidFill>
                  <a:srgbClr val="310C98"/>
                </a:solidFill>
              </a:rPr>
              <a:t>UDUAL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b="1" dirty="0" smtClean="0">
                <a:solidFill>
                  <a:srgbClr val="310C98"/>
                </a:solidFill>
              </a:rPr>
              <a:t>Programa Académico de </a:t>
            </a:r>
          </a:p>
          <a:p>
            <a:r>
              <a:rPr lang="es-PE" b="1" dirty="0" smtClean="0">
                <a:solidFill>
                  <a:srgbClr val="310C98"/>
                </a:solidFill>
              </a:rPr>
              <a:t>Movilidad Educativa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b="1" dirty="0">
                <a:solidFill>
                  <a:srgbClr val="310C98"/>
                </a:solidFill>
              </a:rPr>
              <a:t>Unión de Universidades de </a:t>
            </a:r>
            <a:endParaRPr lang="es-PE" b="1" dirty="0" smtClean="0">
              <a:solidFill>
                <a:srgbClr val="310C98"/>
              </a:solidFill>
            </a:endParaRPr>
          </a:p>
          <a:p>
            <a:r>
              <a:rPr lang="es-PE" b="1" dirty="0" smtClean="0">
                <a:solidFill>
                  <a:srgbClr val="310C98"/>
                </a:solidFill>
              </a:rPr>
              <a:t>América </a:t>
            </a:r>
            <a:r>
              <a:rPr lang="es-PE" b="1" dirty="0">
                <a:solidFill>
                  <a:srgbClr val="310C98"/>
                </a:solidFill>
              </a:rPr>
              <a:t>Latina y el </a:t>
            </a:r>
            <a:r>
              <a:rPr lang="es-PE" b="1" dirty="0" smtClean="0">
                <a:solidFill>
                  <a:srgbClr val="310C98"/>
                </a:solidFill>
              </a:rPr>
              <a:t>Caribe</a:t>
            </a:r>
            <a:endParaRPr lang="es-PE" b="1" dirty="0">
              <a:solidFill>
                <a:srgbClr val="310C98"/>
              </a:solidFill>
            </a:endParaRPr>
          </a:p>
          <a:p>
            <a:endParaRPr lang="es-PE" sz="1400" dirty="0">
              <a:solidFill>
                <a:srgbClr val="FFC000"/>
              </a:solidFill>
            </a:endParaRPr>
          </a:p>
          <a:p>
            <a:endParaRPr lang="es-PE" sz="1400" dirty="0" smtClean="0">
              <a:solidFill>
                <a:srgbClr val="FFC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 sz="2400" b="1" dirty="0" smtClean="0">
                <a:solidFill>
                  <a:srgbClr val="FFC000"/>
                </a:solidFill>
              </a:rPr>
              <a:t>Características</a:t>
            </a:r>
            <a:r>
              <a:rPr lang="es-PE" sz="2400" b="1" dirty="0">
                <a:solidFill>
                  <a:srgbClr val="FFC000"/>
                </a:solidFill>
              </a:rPr>
              <a:t>:</a:t>
            </a:r>
          </a:p>
          <a:p>
            <a:r>
              <a:rPr lang="es-PE" sz="1400" b="1" dirty="0">
                <a:solidFill>
                  <a:srgbClr val="002060"/>
                </a:solidFill>
              </a:rPr>
              <a:t>Ofrece becas integrales y </a:t>
            </a:r>
            <a:r>
              <a:rPr lang="es-PE" sz="1400" b="1" dirty="0" smtClean="0">
                <a:solidFill>
                  <a:srgbClr val="002060"/>
                </a:solidFill>
              </a:rPr>
              <a:t>parciales</a:t>
            </a:r>
          </a:p>
          <a:p>
            <a:endParaRPr lang="es-PE" sz="1400" b="1" dirty="0" smtClean="0">
              <a:solidFill>
                <a:srgbClr val="002060"/>
              </a:solidFill>
            </a:endParaRPr>
          </a:p>
          <a:p>
            <a:r>
              <a:rPr lang="es-PE" b="1" dirty="0">
                <a:solidFill>
                  <a:srgbClr val="FFC000"/>
                </a:solidFill>
              </a:rPr>
              <a:t>CONVOCATORIA:</a:t>
            </a:r>
          </a:p>
          <a:p>
            <a:r>
              <a:rPr lang="es-PE" b="1" dirty="0">
                <a:solidFill>
                  <a:srgbClr val="10146A"/>
                </a:solidFill>
              </a:rPr>
              <a:t>Se lanza convocatoria </a:t>
            </a:r>
            <a:r>
              <a:rPr lang="es-PE" b="1" u="sng" dirty="0">
                <a:solidFill>
                  <a:srgbClr val="10146A"/>
                </a:solidFill>
              </a:rPr>
              <a:t>dos veces al año</a:t>
            </a:r>
            <a:r>
              <a:rPr lang="es-PE" b="1" u="sng" dirty="0" smtClean="0">
                <a:solidFill>
                  <a:srgbClr val="10146A"/>
                </a:solidFill>
              </a:rPr>
              <a:t>:</a:t>
            </a:r>
          </a:p>
          <a:p>
            <a:endParaRPr lang="es-PE" b="1" u="sng" dirty="0">
              <a:solidFill>
                <a:srgbClr val="10146A"/>
              </a:solidFill>
            </a:endParaRPr>
          </a:p>
          <a:p>
            <a:r>
              <a:rPr lang="es-PE" b="1" dirty="0">
                <a:solidFill>
                  <a:srgbClr val="10146A"/>
                </a:solidFill>
              </a:rPr>
              <a:t>-Entre setiembre y octubre del año previo para </a:t>
            </a:r>
          </a:p>
          <a:p>
            <a:r>
              <a:rPr lang="es-PE" b="1" dirty="0">
                <a:solidFill>
                  <a:srgbClr val="10146A"/>
                </a:solidFill>
              </a:rPr>
              <a:t>el </a:t>
            </a:r>
            <a:r>
              <a:rPr lang="es-PE" b="1" u="sng" dirty="0">
                <a:solidFill>
                  <a:srgbClr val="10146A"/>
                </a:solidFill>
              </a:rPr>
              <a:t>1er semestre </a:t>
            </a:r>
            <a:r>
              <a:rPr lang="es-PE" b="1" dirty="0">
                <a:solidFill>
                  <a:srgbClr val="10146A"/>
                </a:solidFill>
              </a:rPr>
              <a:t>del año siguiente</a:t>
            </a:r>
            <a:r>
              <a:rPr lang="es-PE" b="1" dirty="0" smtClean="0">
                <a:solidFill>
                  <a:srgbClr val="10146A"/>
                </a:solidFill>
              </a:rPr>
              <a:t>.</a:t>
            </a:r>
          </a:p>
          <a:p>
            <a:endParaRPr lang="es-PE" b="1" dirty="0">
              <a:solidFill>
                <a:srgbClr val="10146A"/>
              </a:solidFill>
            </a:endParaRPr>
          </a:p>
          <a:p>
            <a:pPr marL="285750" indent="-285750">
              <a:buFontTx/>
              <a:buChar char="-"/>
            </a:pPr>
            <a:r>
              <a:rPr lang="es-PE" b="1" dirty="0" smtClean="0">
                <a:solidFill>
                  <a:srgbClr val="10146A"/>
                </a:solidFill>
              </a:rPr>
              <a:t>Entre </a:t>
            </a:r>
            <a:r>
              <a:rPr lang="es-PE" b="1" dirty="0">
                <a:solidFill>
                  <a:srgbClr val="10146A"/>
                </a:solidFill>
              </a:rPr>
              <a:t>marzo y </a:t>
            </a:r>
            <a:r>
              <a:rPr lang="es-PE" b="1" dirty="0" smtClean="0">
                <a:solidFill>
                  <a:srgbClr val="10146A"/>
                </a:solidFill>
              </a:rPr>
              <a:t>mayo del </a:t>
            </a:r>
            <a:r>
              <a:rPr lang="es-PE" b="1" u="sng" dirty="0" smtClean="0">
                <a:solidFill>
                  <a:srgbClr val="10146A"/>
                </a:solidFill>
              </a:rPr>
              <a:t>mismo año</a:t>
            </a:r>
            <a:r>
              <a:rPr lang="es-PE" b="1" dirty="0" smtClean="0">
                <a:solidFill>
                  <a:srgbClr val="10146A"/>
                </a:solidFill>
              </a:rPr>
              <a:t> </a:t>
            </a:r>
            <a:r>
              <a:rPr lang="es-PE" b="1" dirty="0">
                <a:solidFill>
                  <a:srgbClr val="10146A"/>
                </a:solidFill>
              </a:rPr>
              <a:t>para </a:t>
            </a:r>
            <a:r>
              <a:rPr lang="es-PE" b="1" dirty="0" smtClean="0">
                <a:solidFill>
                  <a:srgbClr val="10146A"/>
                </a:solidFill>
              </a:rPr>
              <a:t>el</a:t>
            </a:r>
          </a:p>
          <a:p>
            <a:r>
              <a:rPr lang="es-PE" b="1" dirty="0" smtClean="0">
                <a:solidFill>
                  <a:srgbClr val="10146A"/>
                </a:solidFill>
              </a:rPr>
              <a:t> </a:t>
            </a:r>
            <a:r>
              <a:rPr lang="es-PE" b="1" u="sng" dirty="0">
                <a:solidFill>
                  <a:srgbClr val="10146A"/>
                </a:solidFill>
              </a:rPr>
              <a:t>para el </a:t>
            </a:r>
            <a:r>
              <a:rPr lang="es-PE" b="1" u="sng" dirty="0" smtClean="0">
                <a:solidFill>
                  <a:srgbClr val="10146A"/>
                </a:solidFill>
              </a:rPr>
              <a:t>2do semestre. </a:t>
            </a:r>
          </a:p>
          <a:p>
            <a:endParaRPr lang="es-PE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 smtClean="0">
              <a:solidFill>
                <a:srgbClr val="FFC000"/>
              </a:solidFill>
            </a:endParaRPr>
          </a:p>
          <a:p>
            <a:endParaRPr lang="es-PE" sz="3200" b="1" dirty="0">
              <a:solidFill>
                <a:srgbClr val="FFC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266851" y="3429000"/>
            <a:ext cx="18795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Argentina</a:t>
            </a:r>
          </a:p>
          <a:p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Bolivia</a:t>
            </a:r>
          </a:p>
          <a:p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Brasil</a:t>
            </a:r>
          </a:p>
          <a:p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Colombia</a:t>
            </a:r>
          </a:p>
          <a:p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Ecuador</a:t>
            </a:r>
          </a:p>
          <a:p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El Salvador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890051" y="3253136"/>
            <a:ext cx="17335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Guatemala</a:t>
            </a:r>
          </a:p>
          <a:p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Costa Rica</a:t>
            </a:r>
          </a:p>
          <a:p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México</a:t>
            </a:r>
          </a:p>
          <a:p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Panamá</a:t>
            </a:r>
          </a:p>
          <a:p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Paraguay</a:t>
            </a:r>
          </a:p>
          <a:p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Nicaragua</a:t>
            </a:r>
          </a:p>
          <a:p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España</a:t>
            </a:r>
            <a:endParaRPr lang="es-PE" sz="24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62" y="2304039"/>
            <a:ext cx="1793718" cy="93273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452" y="1141089"/>
            <a:ext cx="2690548" cy="13340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733" y="3429000"/>
            <a:ext cx="1644097" cy="246638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766207" y="5895381"/>
            <a:ext cx="3155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 err="1" smtClean="0">
                <a:solidFill>
                  <a:srgbClr val="002060"/>
                </a:solidFill>
              </a:rPr>
              <a:t>Magalí</a:t>
            </a:r>
            <a:r>
              <a:rPr lang="es-PE" sz="1100" b="1" dirty="0" smtClean="0">
                <a:solidFill>
                  <a:srgbClr val="002060"/>
                </a:solidFill>
              </a:rPr>
              <a:t> Cano Miguel</a:t>
            </a:r>
          </a:p>
          <a:p>
            <a:pPr algn="ctr"/>
            <a:r>
              <a:rPr lang="es-PE" sz="1100" dirty="0" smtClean="0">
                <a:solidFill>
                  <a:srgbClr val="002060"/>
                </a:solidFill>
              </a:rPr>
              <a:t>Universidad Tecnológica Privada de Santa Cruz – Bolivia</a:t>
            </a:r>
          </a:p>
          <a:p>
            <a:pPr algn="ctr"/>
            <a:r>
              <a:rPr lang="es-PE" sz="1100" dirty="0" smtClean="0">
                <a:solidFill>
                  <a:srgbClr val="002060"/>
                </a:solidFill>
              </a:rPr>
              <a:t>2018-I</a:t>
            </a:r>
            <a:endParaRPr lang="es-PE" sz="1100" dirty="0">
              <a:solidFill>
                <a:srgbClr val="002060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826777" y="1215615"/>
            <a:ext cx="206037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8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13 </a:t>
            </a:r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PAISES</a:t>
            </a:r>
            <a:endParaRPr lang="es-PE" sz="200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1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263024" y="1061144"/>
            <a:ext cx="11333162" cy="5312669"/>
          </a:xfrm>
        </p:spPr>
        <p:txBody>
          <a:bodyPr>
            <a:normAutofit/>
          </a:bodyPr>
          <a:lstStyle/>
          <a:p>
            <a:endParaRPr lang="es-PE" dirty="0" smtClean="0"/>
          </a:p>
          <a:p>
            <a:pPr marL="0" indent="0">
              <a:buNone/>
            </a:pPr>
            <a:endParaRPr lang="es-PE" sz="2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24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24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2400" b="1" u="sng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s-PE" sz="2400" b="1" u="sng" dirty="0" smtClean="0">
                <a:solidFill>
                  <a:srgbClr val="FFC000"/>
                </a:solidFill>
              </a:rPr>
              <a:t>  </a:t>
            </a:r>
            <a:endParaRPr lang="es-PE" sz="2400" b="1" u="sng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2400" b="1" dirty="0">
              <a:solidFill>
                <a:srgbClr val="283D52"/>
              </a:solidFill>
            </a:endParaRPr>
          </a:p>
          <a:p>
            <a:pPr marL="0" indent="0">
              <a:buNone/>
            </a:pPr>
            <a:endParaRPr lang="es-PE" sz="2400" b="1" dirty="0" smtClean="0">
              <a:solidFill>
                <a:srgbClr val="283D52"/>
              </a:solidFill>
            </a:endParaRPr>
          </a:p>
          <a:p>
            <a:endParaRPr lang="es-PE" sz="2400" b="1" u="sng" dirty="0" smtClean="0">
              <a:solidFill>
                <a:srgbClr val="FFC000"/>
              </a:solidFill>
              <a:hlinkClick r:id="rId2" action="ppaction://hlinksldjump"/>
            </a:endParaRPr>
          </a:p>
        </p:txBody>
      </p:sp>
      <p:sp>
        <p:nvSpPr>
          <p:cNvPr id="2" name="AutoShape 2" descr="Resultado de imagen para alianza del pacíf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55575" y="281055"/>
            <a:ext cx="5078162" cy="1560178"/>
          </a:xfrm>
        </p:spPr>
        <p:txBody>
          <a:bodyPr>
            <a:normAutofit fontScale="90000"/>
          </a:bodyPr>
          <a:lstStyle/>
          <a:p>
            <a:r>
              <a:rPr lang="es-PE" sz="3200" dirty="0"/>
              <a:t>PAME </a:t>
            </a:r>
            <a:r>
              <a:rPr lang="es-PE" sz="3200" dirty="0" smtClean="0"/>
              <a:t>–UDUAL</a:t>
            </a:r>
            <a:br>
              <a:rPr lang="es-PE" sz="3200" dirty="0" smtClean="0"/>
            </a:br>
            <a:r>
              <a:rPr lang="es-PE" sz="2000" dirty="0" smtClean="0">
                <a:solidFill>
                  <a:srgbClr val="FFC000"/>
                </a:solidFill>
              </a:rPr>
              <a:t>*</a:t>
            </a:r>
            <a:r>
              <a:rPr lang="es-PE" sz="1600" dirty="0" smtClean="0">
                <a:solidFill>
                  <a:srgbClr val="FFC000"/>
                </a:solidFill>
              </a:rPr>
              <a:t>Programa </a:t>
            </a:r>
            <a:r>
              <a:rPr lang="es-PE" sz="1600" dirty="0">
                <a:solidFill>
                  <a:srgbClr val="FFC000"/>
                </a:solidFill>
              </a:rPr>
              <a:t>Académico de Movilidad Educativa</a:t>
            </a:r>
            <a:r>
              <a:rPr lang="es-PE" sz="2800" dirty="0">
                <a:solidFill>
                  <a:srgbClr val="FFC000"/>
                </a:solidFill>
              </a:rPr>
              <a:t/>
            </a:r>
            <a:br>
              <a:rPr lang="es-PE" sz="2800" dirty="0">
                <a:solidFill>
                  <a:srgbClr val="FFC000"/>
                </a:solidFill>
              </a:rPr>
            </a:br>
            <a:r>
              <a:rPr lang="es-PE" sz="2000" dirty="0" smtClean="0">
                <a:solidFill>
                  <a:srgbClr val="FFC000"/>
                </a:solidFill>
              </a:rPr>
              <a:t>*</a:t>
            </a:r>
            <a:r>
              <a:rPr lang="es-PE" sz="1600" dirty="0" smtClean="0">
                <a:solidFill>
                  <a:srgbClr val="FFC000"/>
                </a:solidFill>
              </a:rPr>
              <a:t>Unión </a:t>
            </a:r>
            <a:r>
              <a:rPr lang="es-PE" sz="1600" dirty="0">
                <a:solidFill>
                  <a:srgbClr val="FFC000"/>
                </a:solidFill>
              </a:rPr>
              <a:t>de Universidades de América Latina y el Caribe</a:t>
            </a:r>
            <a:r>
              <a:rPr lang="es-PE" sz="2800" dirty="0">
                <a:solidFill>
                  <a:srgbClr val="FFC000"/>
                </a:solidFill>
              </a:rPr>
              <a:t/>
            </a:r>
            <a:br>
              <a:rPr lang="es-PE" sz="2800" dirty="0">
                <a:solidFill>
                  <a:srgbClr val="FFC000"/>
                </a:solidFill>
              </a:rPr>
            </a:br>
            <a:r>
              <a:rPr lang="es-PE" sz="3200" dirty="0"/>
              <a:t/>
            </a:r>
            <a:br>
              <a:rPr lang="es-PE" sz="3200" dirty="0"/>
            </a:br>
            <a:r>
              <a:rPr lang="es-PE" sz="3200" dirty="0">
                <a:solidFill>
                  <a:srgbClr val="FFC000"/>
                </a:solidFill>
              </a:rPr>
              <a:t/>
            </a:r>
            <a:br>
              <a:rPr lang="es-PE" sz="3200" dirty="0">
                <a:solidFill>
                  <a:srgbClr val="FFC000"/>
                </a:solidFill>
              </a:rPr>
            </a:br>
            <a:endParaRPr lang="es-PE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236231785"/>
              </p:ext>
            </p:extLst>
          </p:nvPr>
        </p:nvGraphicFramePr>
        <p:xfrm>
          <a:off x="1600200" y="1564104"/>
          <a:ext cx="6617368" cy="4441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91" y="3137865"/>
            <a:ext cx="2219067" cy="115391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073" y="1935173"/>
            <a:ext cx="2690548" cy="13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89" y="48868"/>
            <a:ext cx="10515600" cy="1039839"/>
          </a:xfrm>
        </p:spPr>
        <p:txBody>
          <a:bodyPr/>
          <a:lstStyle/>
          <a:p>
            <a:endParaRPr lang="es-PE"/>
          </a:p>
        </p:txBody>
      </p:sp>
      <p:sp>
        <p:nvSpPr>
          <p:cNvPr id="6" name="Rectángulo 5"/>
          <p:cNvSpPr/>
          <p:nvPr/>
        </p:nvSpPr>
        <p:spPr>
          <a:xfrm>
            <a:off x="4637815" y="3331899"/>
            <a:ext cx="308289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8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04</a:t>
            </a:r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s-PE" dirty="0">
                <a:solidFill>
                  <a:srgbClr val="002060"/>
                </a:solidFill>
                <a:latin typeface="Candara" panose="020E0502030303020204" pitchFamily="34" charset="0"/>
              </a:rPr>
              <a:t>UNIVERSIDADES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98033" y="1411394"/>
            <a:ext cx="540118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4000" b="1" dirty="0" smtClean="0">
                <a:solidFill>
                  <a:srgbClr val="310C98"/>
                </a:solidFill>
              </a:rPr>
              <a:t>5.RIFU</a:t>
            </a:r>
          </a:p>
          <a:p>
            <a:r>
              <a:rPr lang="es-PE" b="1" dirty="0">
                <a:solidFill>
                  <a:srgbClr val="310C98"/>
                </a:solidFill>
              </a:rPr>
              <a:t>RED DE INTEGRACIÓN FRONTERIZA </a:t>
            </a:r>
            <a:r>
              <a:rPr lang="es-PE" b="1" dirty="0" smtClean="0">
                <a:solidFill>
                  <a:srgbClr val="310C98"/>
                </a:solidFill>
              </a:rPr>
              <a:t>UNIVERSITARIA</a:t>
            </a:r>
          </a:p>
          <a:p>
            <a:endParaRPr lang="es-PE" dirty="0">
              <a:solidFill>
                <a:srgbClr val="FFC000"/>
              </a:solidFill>
            </a:endParaRPr>
          </a:p>
          <a:p>
            <a:endParaRPr lang="es-PE" dirty="0" smtClean="0">
              <a:solidFill>
                <a:srgbClr val="FFC000"/>
              </a:solidFill>
            </a:endParaRPr>
          </a:p>
          <a:p>
            <a:r>
              <a:rPr lang="es-PE" sz="2800" b="1" dirty="0">
                <a:solidFill>
                  <a:srgbClr val="FFC000"/>
                </a:solidFill>
              </a:rPr>
              <a:t>Características:</a:t>
            </a:r>
          </a:p>
          <a:p>
            <a:r>
              <a:rPr lang="es-PE" b="1" dirty="0">
                <a:solidFill>
                  <a:srgbClr val="002060"/>
                </a:solidFill>
              </a:rPr>
              <a:t>Beca Integral :</a:t>
            </a:r>
          </a:p>
          <a:p>
            <a:r>
              <a:rPr lang="es-PE" dirty="0">
                <a:solidFill>
                  <a:srgbClr val="002060"/>
                </a:solidFill>
              </a:rPr>
              <a:t>Cubre los servicios de estudios, </a:t>
            </a:r>
          </a:p>
          <a:p>
            <a:r>
              <a:rPr lang="es-PE" dirty="0">
                <a:solidFill>
                  <a:srgbClr val="002060"/>
                </a:solidFill>
              </a:rPr>
              <a:t>alimentación y  hospedaje.</a:t>
            </a:r>
          </a:p>
          <a:p>
            <a:endParaRPr lang="es-PE" dirty="0">
              <a:solidFill>
                <a:srgbClr val="FFC000"/>
              </a:solidFill>
            </a:endParaRPr>
          </a:p>
          <a:p>
            <a:r>
              <a:rPr lang="es-PE" sz="2000" b="1" dirty="0">
                <a:solidFill>
                  <a:srgbClr val="FFC000"/>
                </a:solidFill>
              </a:rPr>
              <a:t> CONVOCATORIA:</a:t>
            </a:r>
          </a:p>
          <a:p>
            <a:r>
              <a:rPr lang="es-PE" sz="1600" b="1" dirty="0">
                <a:solidFill>
                  <a:srgbClr val="10146A"/>
                </a:solidFill>
              </a:rPr>
              <a:t>Se lanza convocatoria </a:t>
            </a:r>
            <a:r>
              <a:rPr lang="es-PE" b="1" u="sng" dirty="0">
                <a:solidFill>
                  <a:srgbClr val="10146A"/>
                </a:solidFill>
              </a:rPr>
              <a:t>dos veces al </a:t>
            </a:r>
            <a:r>
              <a:rPr lang="es-PE" b="1" u="sng" dirty="0" smtClean="0">
                <a:solidFill>
                  <a:srgbClr val="10146A"/>
                </a:solidFill>
              </a:rPr>
              <a:t>año</a:t>
            </a:r>
          </a:p>
          <a:p>
            <a:endParaRPr lang="es-PE" sz="1600" b="1" u="sng" dirty="0">
              <a:solidFill>
                <a:srgbClr val="10146A"/>
              </a:solidFill>
            </a:endParaRPr>
          </a:p>
          <a:p>
            <a:r>
              <a:rPr lang="es-PE" sz="1600" b="1" dirty="0" smtClean="0">
                <a:solidFill>
                  <a:srgbClr val="10146A"/>
                </a:solidFill>
              </a:rPr>
              <a:t>-Entre </a:t>
            </a:r>
            <a:r>
              <a:rPr lang="es-PE" b="1" u="sng" dirty="0" smtClean="0">
                <a:solidFill>
                  <a:srgbClr val="10146A"/>
                </a:solidFill>
              </a:rPr>
              <a:t>setiembre </a:t>
            </a:r>
            <a:r>
              <a:rPr lang="es-PE" b="1" u="sng" dirty="0">
                <a:solidFill>
                  <a:srgbClr val="10146A"/>
                </a:solidFill>
              </a:rPr>
              <a:t>y </a:t>
            </a:r>
            <a:r>
              <a:rPr lang="es-PE" b="1" u="sng" dirty="0" smtClean="0">
                <a:solidFill>
                  <a:srgbClr val="10146A"/>
                </a:solidFill>
              </a:rPr>
              <a:t>octubre </a:t>
            </a:r>
            <a:r>
              <a:rPr lang="es-PE" sz="1600" b="1" dirty="0" smtClean="0">
                <a:solidFill>
                  <a:srgbClr val="10146A"/>
                </a:solidFill>
              </a:rPr>
              <a:t>del año previo </a:t>
            </a:r>
            <a:r>
              <a:rPr lang="es-PE" sz="1600" b="1" u="sng" dirty="0" smtClean="0">
                <a:solidFill>
                  <a:srgbClr val="10146A"/>
                </a:solidFill>
              </a:rPr>
              <a:t>para estudiar</a:t>
            </a:r>
          </a:p>
          <a:p>
            <a:r>
              <a:rPr lang="es-PE" sz="1600" b="1" u="sng" dirty="0" smtClean="0">
                <a:solidFill>
                  <a:srgbClr val="10146A"/>
                </a:solidFill>
              </a:rPr>
              <a:t> </a:t>
            </a:r>
            <a:r>
              <a:rPr lang="es-PE" sz="1600" b="1" u="sng" dirty="0">
                <a:solidFill>
                  <a:srgbClr val="10146A"/>
                </a:solidFill>
              </a:rPr>
              <a:t>el 1er </a:t>
            </a:r>
            <a:r>
              <a:rPr lang="es-PE" sz="1600" b="1" u="sng" dirty="0" smtClean="0">
                <a:solidFill>
                  <a:srgbClr val="10146A"/>
                </a:solidFill>
              </a:rPr>
              <a:t>semestre </a:t>
            </a:r>
            <a:r>
              <a:rPr lang="es-PE" sz="1600" b="1" dirty="0" smtClean="0">
                <a:solidFill>
                  <a:srgbClr val="10146A"/>
                </a:solidFill>
              </a:rPr>
              <a:t>del año siguiente.</a:t>
            </a:r>
          </a:p>
          <a:p>
            <a:endParaRPr lang="es-PE" sz="1600" b="1" dirty="0">
              <a:solidFill>
                <a:srgbClr val="10146A"/>
              </a:solidFill>
            </a:endParaRPr>
          </a:p>
          <a:p>
            <a:r>
              <a:rPr lang="es-PE" sz="1600" b="1" dirty="0" smtClean="0">
                <a:solidFill>
                  <a:srgbClr val="10146A"/>
                </a:solidFill>
              </a:rPr>
              <a:t>-Entre </a:t>
            </a:r>
            <a:r>
              <a:rPr lang="es-PE" b="1" u="sng" dirty="0">
                <a:solidFill>
                  <a:srgbClr val="10146A"/>
                </a:solidFill>
              </a:rPr>
              <a:t>marzo y </a:t>
            </a:r>
            <a:r>
              <a:rPr lang="es-PE" b="1" u="sng" dirty="0" smtClean="0">
                <a:solidFill>
                  <a:srgbClr val="10146A"/>
                </a:solidFill>
              </a:rPr>
              <a:t>abril </a:t>
            </a:r>
            <a:r>
              <a:rPr lang="es-PE" sz="1600" b="1" dirty="0" smtClean="0">
                <a:solidFill>
                  <a:srgbClr val="10146A"/>
                </a:solidFill>
              </a:rPr>
              <a:t>del año para estudiar el 2do semestre.</a:t>
            </a:r>
            <a:endParaRPr lang="es-PE" sz="1600" b="1" dirty="0">
              <a:solidFill>
                <a:srgbClr val="10146A"/>
              </a:solidFill>
            </a:endParaRPr>
          </a:p>
          <a:p>
            <a:endParaRPr lang="es-PE" dirty="0" smtClean="0">
              <a:solidFill>
                <a:srgbClr val="FFC000"/>
              </a:solidFill>
            </a:endParaRPr>
          </a:p>
          <a:p>
            <a:endParaRPr lang="es-PE" dirty="0">
              <a:solidFill>
                <a:srgbClr val="FFC000"/>
              </a:solidFill>
            </a:endParaRPr>
          </a:p>
          <a:p>
            <a:endParaRPr lang="es-PE" dirty="0" smtClean="0">
              <a:solidFill>
                <a:srgbClr val="FFC000"/>
              </a:solidFill>
            </a:endParaRPr>
          </a:p>
          <a:p>
            <a:endParaRPr lang="es-PE" dirty="0">
              <a:solidFill>
                <a:srgbClr val="FFC000"/>
              </a:solidFill>
            </a:endParaRPr>
          </a:p>
          <a:p>
            <a:endParaRPr lang="es-PE" dirty="0">
              <a:solidFill>
                <a:srgbClr val="FFC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075565" y="5023681"/>
            <a:ext cx="4231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Arica - Chile </a:t>
            </a:r>
            <a:r>
              <a:rPr lang="es-PE" sz="28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: UTA- UNAP</a:t>
            </a:r>
            <a:endParaRPr lang="es-PE" sz="2800" b="1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s-PE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Tacna </a:t>
            </a:r>
            <a:r>
              <a:rPr lang="es-PE" sz="28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– </a:t>
            </a:r>
            <a:r>
              <a:rPr lang="es-PE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Perú </a:t>
            </a:r>
            <a:r>
              <a:rPr lang="es-PE" sz="28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:UNJBG- UPT</a:t>
            </a:r>
          </a:p>
        </p:txBody>
      </p:sp>
      <p:pic>
        <p:nvPicPr>
          <p:cNvPr id="1026" name="Imagen 10737418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51" y="1503908"/>
            <a:ext cx="1705960" cy="118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fficeArt object" descr="Descripción: D:\rifu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722" y="1503908"/>
            <a:ext cx="1576500" cy="119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" name="officeArt object" descr="Descripción: Resultado de imagen para unjb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916" y="1372346"/>
            <a:ext cx="1184206" cy="131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Picture 5" descr="Logo UPT 01 (1) (2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121" y="2943260"/>
            <a:ext cx="2300216" cy="131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4011987" y="2447281"/>
            <a:ext cx="20635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8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02</a:t>
            </a:r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 PAISES</a:t>
            </a:r>
            <a:endParaRPr lang="es-PE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15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2588809" y="2109787"/>
            <a:ext cx="7095518" cy="47482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E" sz="5400" dirty="0" smtClean="0"/>
              <a:t>PROGRAMA DE MOVILIDAD ESTUDIANTIL </a:t>
            </a:r>
            <a:r>
              <a:rPr lang="es-PE" sz="6000" b="1" u="sng" dirty="0" smtClean="0"/>
              <a:t>NACIONAL</a:t>
            </a:r>
            <a:endParaRPr lang="en-US" sz="5400" b="1" u="sng" dirty="0"/>
          </a:p>
        </p:txBody>
      </p:sp>
    </p:spTree>
    <p:extLst>
      <p:ext uri="{BB962C8B-B14F-4D97-AF65-F5344CB8AC3E}">
        <p14:creationId xmlns:p14="http://schemas.microsoft.com/office/powerpoint/2010/main" val="3282110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Rectángulo 5"/>
          <p:cNvSpPr/>
          <p:nvPr/>
        </p:nvSpPr>
        <p:spPr>
          <a:xfrm>
            <a:off x="4260192" y="1609402"/>
            <a:ext cx="28969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0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15 </a:t>
            </a:r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UNIVERSIDADES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42356" y="1239475"/>
            <a:ext cx="5342267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4000" b="1" dirty="0" smtClean="0">
                <a:solidFill>
                  <a:srgbClr val="FFC000"/>
                </a:solidFill>
              </a:rPr>
              <a:t>REDISUR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 smtClean="0">
                <a:solidFill>
                  <a:srgbClr val="FFC000"/>
                </a:solidFill>
              </a:rPr>
              <a:t>Red Interuniversitaria del Sur del Perú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 smtClean="0">
              <a:solidFill>
                <a:srgbClr val="FFC000"/>
              </a:solidFill>
            </a:endParaRPr>
          </a:p>
          <a:p>
            <a:r>
              <a:rPr lang="es-PE" sz="2800" b="1" dirty="0">
                <a:solidFill>
                  <a:srgbClr val="FFC000"/>
                </a:solidFill>
              </a:rPr>
              <a:t>Características:</a:t>
            </a:r>
          </a:p>
          <a:p>
            <a:r>
              <a:rPr lang="es-PE" b="1" dirty="0">
                <a:solidFill>
                  <a:srgbClr val="002060"/>
                </a:solidFill>
              </a:rPr>
              <a:t>Beca Integral :</a:t>
            </a:r>
          </a:p>
          <a:p>
            <a:r>
              <a:rPr lang="es-PE" dirty="0">
                <a:solidFill>
                  <a:srgbClr val="002060"/>
                </a:solidFill>
              </a:rPr>
              <a:t>Cubre los servicios de estudios, </a:t>
            </a:r>
          </a:p>
          <a:p>
            <a:r>
              <a:rPr lang="es-PE" dirty="0">
                <a:solidFill>
                  <a:srgbClr val="002060"/>
                </a:solidFill>
              </a:rPr>
              <a:t>alimentación y  hospedaje</a:t>
            </a:r>
            <a:r>
              <a:rPr lang="es-PE" dirty="0" smtClean="0">
                <a:solidFill>
                  <a:srgbClr val="002060"/>
                </a:solidFill>
              </a:rPr>
              <a:t>.</a:t>
            </a:r>
          </a:p>
          <a:p>
            <a:endParaRPr lang="es-PE" dirty="0" smtClean="0">
              <a:solidFill>
                <a:srgbClr val="002060"/>
              </a:solidFill>
            </a:endParaRPr>
          </a:p>
          <a:p>
            <a:r>
              <a:rPr lang="es-PE" sz="2000" b="1" dirty="0">
                <a:solidFill>
                  <a:srgbClr val="FFC000"/>
                </a:solidFill>
              </a:rPr>
              <a:t> CONVOCATORIA:</a:t>
            </a:r>
          </a:p>
          <a:p>
            <a:r>
              <a:rPr lang="es-ES" sz="1600" b="1" dirty="0">
                <a:solidFill>
                  <a:srgbClr val="10146A"/>
                </a:solidFill>
              </a:rPr>
              <a:t>Se lanza convocatoria dos veces al año</a:t>
            </a:r>
          </a:p>
          <a:p>
            <a:endParaRPr lang="es-ES" sz="1600" b="1" dirty="0">
              <a:solidFill>
                <a:srgbClr val="10146A"/>
              </a:solidFill>
            </a:endParaRPr>
          </a:p>
          <a:p>
            <a:r>
              <a:rPr lang="es-ES" sz="1600" b="1" dirty="0">
                <a:solidFill>
                  <a:srgbClr val="10146A"/>
                </a:solidFill>
              </a:rPr>
              <a:t>-Entre </a:t>
            </a:r>
            <a:r>
              <a:rPr lang="es-ES" b="1" u="sng" dirty="0">
                <a:solidFill>
                  <a:srgbClr val="10146A"/>
                </a:solidFill>
              </a:rPr>
              <a:t>setiembre y octubre </a:t>
            </a:r>
            <a:r>
              <a:rPr lang="es-ES" sz="1600" b="1" dirty="0">
                <a:solidFill>
                  <a:srgbClr val="10146A"/>
                </a:solidFill>
              </a:rPr>
              <a:t>del año previo para estudiar</a:t>
            </a:r>
          </a:p>
          <a:p>
            <a:r>
              <a:rPr lang="es-ES" sz="1600" b="1" dirty="0">
                <a:solidFill>
                  <a:srgbClr val="10146A"/>
                </a:solidFill>
              </a:rPr>
              <a:t> el 1er semestre del año siguiente.</a:t>
            </a:r>
          </a:p>
          <a:p>
            <a:endParaRPr lang="es-ES" sz="1600" b="1" dirty="0">
              <a:solidFill>
                <a:srgbClr val="10146A"/>
              </a:solidFill>
            </a:endParaRPr>
          </a:p>
          <a:p>
            <a:r>
              <a:rPr lang="es-ES" sz="1600" b="1" dirty="0">
                <a:solidFill>
                  <a:srgbClr val="10146A"/>
                </a:solidFill>
              </a:rPr>
              <a:t>-Entre </a:t>
            </a:r>
            <a:r>
              <a:rPr lang="es-ES" b="1" u="sng" dirty="0">
                <a:solidFill>
                  <a:srgbClr val="10146A"/>
                </a:solidFill>
              </a:rPr>
              <a:t>marzo y abril </a:t>
            </a:r>
            <a:r>
              <a:rPr lang="es-ES" sz="1600" b="1" dirty="0">
                <a:solidFill>
                  <a:srgbClr val="10146A"/>
                </a:solidFill>
              </a:rPr>
              <a:t>del año para estudiar el 2do semestre.</a:t>
            </a:r>
          </a:p>
          <a:p>
            <a:endParaRPr lang="es-PE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>
              <a:solidFill>
                <a:srgbClr val="FFC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139" y="1219591"/>
            <a:ext cx="4619625" cy="9906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355821" y="2932841"/>
            <a:ext cx="41111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Arequipa</a:t>
            </a:r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: UCSM-UNAS</a:t>
            </a:r>
          </a:p>
          <a:p>
            <a:r>
              <a:rPr lang="es-PE" sz="24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Puno</a:t>
            </a:r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: U. DEL ALTIPLANO</a:t>
            </a:r>
          </a:p>
          <a:p>
            <a:r>
              <a:rPr lang="es-PE" sz="24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Moquegua</a:t>
            </a:r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: UNJCM- UNAM </a:t>
            </a:r>
            <a:r>
              <a:rPr lang="es-PE" sz="24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Abancay</a:t>
            </a:r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: UTEA – UNAMBA</a:t>
            </a:r>
          </a:p>
          <a:p>
            <a:r>
              <a:rPr lang="es-PE" sz="24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Cusco</a:t>
            </a:r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: U. Andina</a:t>
            </a:r>
          </a:p>
          <a:p>
            <a:r>
              <a:rPr lang="es-PE" sz="24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Madre de Dios: </a:t>
            </a:r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UNAMD</a:t>
            </a:r>
          </a:p>
          <a:p>
            <a:r>
              <a:rPr lang="es-PE" sz="24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Tacna</a:t>
            </a:r>
            <a:r>
              <a:rPr lang="es-PE" sz="2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: UNJBG- UPT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036852" y="5654723"/>
            <a:ext cx="31551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 smtClean="0">
                <a:solidFill>
                  <a:srgbClr val="002060"/>
                </a:solidFill>
              </a:rPr>
              <a:t>Kelly Choque</a:t>
            </a:r>
          </a:p>
          <a:p>
            <a:pPr algn="ctr"/>
            <a:r>
              <a:rPr lang="es-PE" sz="1100" dirty="0">
                <a:solidFill>
                  <a:srgbClr val="002060"/>
                </a:solidFill>
              </a:rPr>
              <a:t>Tecnológica de los </a:t>
            </a:r>
            <a:r>
              <a:rPr lang="es-PE" sz="1100" dirty="0" smtClean="0">
                <a:solidFill>
                  <a:srgbClr val="002060"/>
                </a:solidFill>
              </a:rPr>
              <a:t>Andes- Abancay- Perú</a:t>
            </a:r>
          </a:p>
          <a:p>
            <a:pPr algn="ctr"/>
            <a:r>
              <a:rPr lang="es-PE" sz="1100" dirty="0" smtClean="0">
                <a:solidFill>
                  <a:srgbClr val="002060"/>
                </a:solidFill>
              </a:rPr>
              <a:t>2019-I</a:t>
            </a:r>
            <a:endParaRPr lang="es-PE" sz="1100" dirty="0">
              <a:solidFill>
                <a:srgbClr val="00206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882798" y="699819"/>
            <a:ext cx="209704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8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7 </a:t>
            </a:r>
            <a:r>
              <a:rPr lang="es-PE" sz="20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REGIONES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4" t="3059" r="24678"/>
          <a:stretch/>
        </p:blipFill>
        <p:spPr>
          <a:xfrm>
            <a:off x="9443082" y="2395335"/>
            <a:ext cx="2238998" cy="307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2139922" y="2492172"/>
            <a:ext cx="7685722" cy="2437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E" sz="5400" dirty="0" smtClean="0"/>
              <a:t>OTRAS MODALIDADES DE MOVILIDAD ESTUDIANTIL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80802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latin typeface="Candara" panose="020E0502030303020204" pitchFamily="34" charset="0"/>
              </a:rPr>
              <a:t>CONVENIOS BILATERALES</a:t>
            </a:r>
            <a:endParaRPr lang="es-PE" dirty="0">
              <a:latin typeface="Candara" panose="020E0502030303020204" pitchFamily="34" charset="0"/>
            </a:endParaRP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271963" y="1061144"/>
            <a:ext cx="11333162" cy="5154613"/>
          </a:xfrm>
        </p:spPr>
        <p:txBody>
          <a:bodyPr>
            <a:normAutofit/>
          </a:bodyPr>
          <a:lstStyle/>
          <a:p>
            <a:endParaRPr lang="es-PE" dirty="0" smtClean="0"/>
          </a:p>
          <a:p>
            <a:r>
              <a:rPr lang="es-PE" sz="2400" b="1" u="sng" dirty="0" smtClean="0">
                <a:solidFill>
                  <a:srgbClr val="FFC000"/>
                </a:solidFill>
                <a:latin typeface="Candara" panose="020E0502030303020204" pitchFamily="34" charset="0"/>
              </a:rPr>
              <a:t>INTERNACIONAL</a:t>
            </a:r>
          </a:p>
          <a:p>
            <a:pPr marL="514350" indent="-514350">
              <a:buFont typeface="+mj-lt"/>
              <a:buAutoNum type="romanUcPeriod"/>
            </a:pPr>
            <a:r>
              <a:rPr lang="es-PE" sz="2400" dirty="0" smtClean="0">
                <a:solidFill>
                  <a:srgbClr val="283D52"/>
                </a:solidFill>
                <a:latin typeface="Candara" panose="020E0502030303020204" pitchFamily="34" charset="0"/>
              </a:rPr>
              <a:t>Universidad Católica de Pereira </a:t>
            </a:r>
            <a:r>
              <a:rPr lang="es-PE" sz="2400" b="1" dirty="0" smtClean="0">
                <a:solidFill>
                  <a:srgbClr val="283D52"/>
                </a:solidFill>
                <a:latin typeface="Candara" panose="020E0502030303020204" pitchFamily="34" charset="0"/>
              </a:rPr>
              <a:t>(Colombia)</a:t>
            </a:r>
          </a:p>
          <a:p>
            <a:pPr marL="514350" indent="-514350">
              <a:buFont typeface="+mj-lt"/>
              <a:buAutoNum type="romanUcPeriod"/>
            </a:pPr>
            <a:r>
              <a:rPr lang="es-PE" sz="2400" dirty="0" smtClean="0">
                <a:solidFill>
                  <a:srgbClr val="283D52"/>
                </a:solidFill>
                <a:latin typeface="Candara" panose="020E0502030303020204" pitchFamily="34" charset="0"/>
              </a:rPr>
              <a:t>Universidad de Ciencias Ambientales y Aplicadas </a:t>
            </a:r>
            <a:r>
              <a:rPr lang="es-PE" sz="2400" b="1" dirty="0">
                <a:solidFill>
                  <a:srgbClr val="283D52"/>
                </a:solidFill>
                <a:latin typeface="Candara" panose="020E0502030303020204" pitchFamily="34" charset="0"/>
              </a:rPr>
              <a:t>(Colombia</a:t>
            </a:r>
            <a:r>
              <a:rPr lang="es-PE" sz="2400" b="1" dirty="0" smtClean="0">
                <a:solidFill>
                  <a:srgbClr val="283D52"/>
                </a:solidFill>
                <a:latin typeface="Candara" panose="020E0502030303020204" pitchFamily="34" charset="0"/>
              </a:rPr>
              <a:t>)</a:t>
            </a:r>
          </a:p>
          <a:p>
            <a:pPr marL="514350" indent="-514350">
              <a:buFont typeface="+mj-lt"/>
              <a:buAutoNum type="romanUcPeriod"/>
            </a:pPr>
            <a:r>
              <a:rPr lang="es-PE" sz="2400" dirty="0" smtClean="0">
                <a:solidFill>
                  <a:srgbClr val="283D52"/>
                </a:solidFill>
                <a:latin typeface="Candara" panose="020E0502030303020204" pitchFamily="34" charset="0"/>
              </a:rPr>
              <a:t>Universidad Autónoma de Chiapas </a:t>
            </a:r>
            <a:r>
              <a:rPr lang="es-PE" sz="2400" b="1" dirty="0" smtClean="0">
                <a:solidFill>
                  <a:srgbClr val="283D52"/>
                </a:solidFill>
                <a:latin typeface="Candara" panose="020E0502030303020204" pitchFamily="34" charset="0"/>
              </a:rPr>
              <a:t>(México)</a:t>
            </a:r>
          </a:p>
          <a:p>
            <a:pPr marL="0" indent="0">
              <a:buNone/>
            </a:pPr>
            <a:endParaRPr lang="es-PE" sz="2400" b="1" u="sng" dirty="0" smtClean="0">
              <a:solidFill>
                <a:srgbClr val="FFC000"/>
              </a:solidFill>
              <a:latin typeface="Candara" panose="020E0502030303020204" pitchFamily="34" charset="0"/>
            </a:endParaRPr>
          </a:p>
          <a:p>
            <a:r>
              <a:rPr lang="es-PE" sz="2400" b="1" u="sng" dirty="0" smtClean="0">
                <a:solidFill>
                  <a:srgbClr val="FFC000"/>
                </a:solidFill>
                <a:latin typeface="Candara" panose="020E0502030303020204" pitchFamily="34" charset="0"/>
              </a:rPr>
              <a:t>NACIONAL</a:t>
            </a:r>
          </a:p>
          <a:p>
            <a:pPr marL="514350" indent="-514350">
              <a:buFont typeface="+mj-lt"/>
              <a:buAutoNum type="romanLcPeriod"/>
            </a:pPr>
            <a:r>
              <a:rPr lang="es-PE" sz="2400" dirty="0" smtClean="0">
                <a:solidFill>
                  <a:srgbClr val="283D52"/>
                </a:solidFill>
                <a:latin typeface="Candara" panose="020E0502030303020204" pitchFamily="34" charset="0"/>
              </a:rPr>
              <a:t>Universidad Andina del Cusco </a:t>
            </a:r>
            <a:r>
              <a:rPr lang="es-PE" sz="2400" b="1" dirty="0" smtClean="0">
                <a:solidFill>
                  <a:srgbClr val="283D52"/>
                </a:solidFill>
                <a:latin typeface="Candara" panose="020E0502030303020204" pitchFamily="34" charset="0"/>
              </a:rPr>
              <a:t>(Cusco)</a:t>
            </a:r>
          </a:p>
          <a:p>
            <a:pPr marL="514350" indent="-514350">
              <a:buFont typeface="+mj-lt"/>
              <a:buAutoNum type="romanLcPeriod"/>
            </a:pPr>
            <a:r>
              <a:rPr lang="es-PE" sz="2400" dirty="0" smtClean="0">
                <a:solidFill>
                  <a:srgbClr val="283D52"/>
                </a:solidFill>
                <a:latin typeface="Candara" panose="020E0502030303020204" pitchFamily="34" charset="0"/>
              </a:rPr>
              <a:t>Universidad Tecnológica de los Andes </a:t>
            </a:r>
            <a:r>
              <a:rPr lang="es-PE" sz="2400" b="1" dirty="0" smtClean="0">
                <a:solidFill>
                  <a:srgbClr val="283D52"/>
                </a:solidFill>
                <a:latin typeface="Candara" panose="020E0502030303020204" pitchFamily="34" charset="0"/>
              </a:rPr>
              <a:t>(Abancay)</a:t>
            </a:r>
          </a:p>
          <a:p>
            <a:pPr marL="514350" indent="-514350">
              <a:buFont typeface="+mj-lt"/>
              <a:buAutoNum type="romanLcPeriod"/>
            </a:pPr>
            <a:r>
              <a:rPr lang="es-PE" sz="2400" dirty="0" smtClean="0">
                <a:solidFill>
                  <a:srgbClr val="283D52"/>
                </a:solidFill>
                <a:latin typeface="Candara" panose="020E0502030303020204" pitchFamily="34" charset="0"/>
              </a:rPr>
              <a:t>Universidad Nacional Micaela Bastidas </a:t>
            </a:r>
            <a:r>
              <a:rPr lang="es-PE" sz="2400" b="1" dirty="0" smtClean="0">
                <a:solidFill>
                  <a:srgbClr val="283D52"/>
                </a:solidFill>
                <a:latin typeface="Candara" panose="020E0502030303020204" pitchFamily="34" charset="0"/>
              </a:rPr>
              <a:t>(Abancay)</a:t>
            </a:r>
            <a:endParaRPr lang="es-PE" sz="2400" b="1" dirty="0">
              <a:solidFill>
                <a:srgbClr val="283D52"/>
              </a:solidFill>
              <a:latin typeface="Candara" panose="020E0502030303020204" pitchFamily="34" charset="0"/>
            </a:endParaRPr>
          </a:p>
          <a:p>
            <a:endParaRPr lang="es-PE" sz="2400" b="1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20" y="3262184"/>
            <a:ext cx="4359580" cy="32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14165" y="-87601"/>
            <a:ext cx="10515600" cy="1039839"/>
          </a:xfrm>
        </p:spPr>
        <p:txBody>
          <a:bodyPr/>
          <a:lstStyle/>
          <a:p>
            <a:r>
              <a:rPr lang="es-PE" dirty="0" smtClean="0"/>
              <a:t>Proceso de Postulación para: RIFU- REDISUR- CRISCOS</a:t>
            </a:r>
            <a:endParaRPr lang="es-PE" dirty="0"/>
          </a:p>
        </p:txBody>
      </p:sp>
      <p:sp>
        <p:nvSpPr>
          <p:cNvPr id="7" name="Rectángulo redondeado 6"/>
          <p:cNvSpPr/>
          <p:nvPr/>
        </p:nvSpPr>
        <p:spPr>
          <a:xfrm>
            <a:off x="887436" y="1223316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rgbClr val="002060"/>
                </a:solidFill>
              </a:rPr>
              <a:t>Lanzamiento de  </a:t>
            </a:r>
          </a:p>
          <a:p>
            <a:pPr algn="ctr"/>
            <a:r>
              <a:rPr lang="es-PE" dirty="0" smtClean="0">
                <a:solidFill>
                  <a:srgbClr val="002060"/>
                </a:solidFill>
              </a:rPr>
              <a:t>CONVOCATORIA</a:t>
            </a:r>
          </a:p>
          <a:p>
            <a:pPr algn="ctr"/>
            <a:r>
              <a:rPr lang="es-PE" b="1" dirty="0" smtClean="0">
                <a:solidFill>
                  <a:srgbClr val="002060"/>
                </a:solidFill>
              </a:rPr>
              <a:t>RENI</a:t>
            </a:r>
            <a:endParaRPr lang="es-PE" b="1" dirty="0">
              <a:solidFill>
                <a:srgbClr val="002060"/>
              </a:solidFill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3594069" y="1235674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rgbClr val="002060"/>
                </a:solidFill>
              </a:rPr>
              <a:t>Revisión de Oferta y selección de universidades</a:t>
            </a:r>
            <a:endParaRPr lang="es-PE" dirty="0">
              <a:solidFill>
                <a:srgbClr val="002060"/>
              </a:solidFill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6270784" y="1248030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rgbClr val="002060"/>
                </a:solidFill>
              </a:rPr>
              <a:t>Llenado de formatos, compilación de requisitos y armado de expediente</a:t>
            </a:r>
            <a:endParaRPr lang="es-PE" sz="1600" dirty="0">
              <a:solidFill>
                <a:srgbClr val="002060"/>
              </a:solidFill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8947499" y="1235674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rgbClr val="002060"/>
                </a:solidFill>
              </a:rPr>
              <a:t>Presentación de expediente completo</a:t>
            </a:r>
            <a:endParaRPr lang="es-PE" dirty="0">
              <a:solidFill>
                <a:srgbClr val="002060"/>
              </a:solidFill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8947499" y="3274538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rgbClr val="002060"/>
                </a:solidFill>
              </a:rPr>
              <a:t>Preselección y postulación de expediente</a:t>
            </a:r>
          </a:p>
          <a:p>
            <a:pPr algn="ctr"/>
            <a:r>
              <a:rPr lang="es-PE" b="1" dirty="0" smtClean="0">
                <a:solidFill>
                  <a:srgbClr val="002060"/>
                </a:solidFill>
              </a:rPr>
              <a:t>RENI </a:t>
            </a:r>
            <a:endParaRPr lang="es-PE" b="1" dirty="0">
              <a:solidFill>
                <a:srgbClr val="002060"/>
              </a:solidFill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6270784" y="3286126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rgbClr val="002060"/>
                </a:solidFill>
              </a:rPr>
              <a:t>Obtención de</a:t>
            </a:r>
          </a:p>
          <a:p>
            <a:pPr algn="ctr"/>
            <a:r>
              <a:rPr lang="es-PE" dirty="0" smtClean="0">
                <a:solidFill>
                  <a:srgbClr val="002060"/>
                </a:solidFill>
              </a:rPr>
              <a:t> beca</a:t>
            </a:r>
            <a:endParaRPr lang="es-PE" dirty="0">
              <a:solidFill>
                <a:srgbClr val="002060"/>
              </a:solidFill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3547211" y="3300489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rgbClr val="002060"/>
                </a:solidFill>
              </a:rPr>
              <a:t>Coordinación con universidad de destino</a:t>
            </a:r>
            <a:endParaRPr lang="es-PE" dirty="0">
              <a:solidFill>
                <a:srgbClr val="002060"/>
              </a:solidFill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917354" y="3274538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rgbClr val="002060"/>
                </a:solidFill>
              </a:rPr>
              <a:t>Pago de matrícula en la UPT</a:t>
            </a:r>
            <a:endParaRPr lang="es-PE" dirty="0">
              <a:solidFill>
                <a:srgbClr val="002060"/>
              </a:solidFill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4369008" y="5082743"/>
            <a:ext cx="3218040" cy="139055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 smtClean="0">
                <a:solidFill>
                  <a:srgbClr val="002060"/>
                </a:solidFill>
              </a:rPr>
              <a:t>REALIZACIÓN DEL INTERCAMBIO</a:t>
            </a:r>
            <a:endParaRPr lang="es-PE" sz="2800" b="1" dirty="0">
              <a:solidFill>
                <a:srgbClr val="002060"/>
              </a:solidFill>
            </a:endParaRPr>
          </a:p>
        </p:txBody>
      </p:sp>
      <p:sp>
        <p:nvSpPr>
          <p:cNvPr id="27" name="Flecha derecha 26"/>
          <p:cNvSpPr/>
          <p:nvPr/>
        </p:nvSpPr>
        <p:spPr>
          <a:xfrm>
            <a:off x="2915322" y="1817684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Flecha derecha 27"/>
          <p:cNvSpPr/>
          <p:nvPr/>
        </p:nvSpPr>
        <p:spPr>
          <a:xfrm>
            <a:off x="5592036" y="1822277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Flecha derecha 28"/>
          <p:cNvSpPr/>
          <p:nvPr/>
        </p:nvSpPr>
        <p:spPr>
          <a:xfrm>
            <a:off x="8268750" y="1792971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Flecha derecha 29"/>
          <p:cNvSpPr/>
          <p:nvPr/>
        </p:nvSpPr>
        <p:spPr>
          <a:xfrm rot="5400000">
            <a:off x="9607108" y="2824761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Flecha derecha 30"/>
          <p:cNvSpPr/>
          <p:nvPr/>
        </p:nvSpPr>
        <p:spPr>
          <a:xfrm rot="10800000">
            <a:off x="8268750" y="3844192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2" name="Flecha derecha 31"/>
          <p:cNvSpPr/>
          <p:nvPr/>
        </p:nvSpPr>
        <p:spPr>
          <a:xfrm rot="10800000">
            <a:off x="5592036" y="3855780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3" name="Flecha derecha 32"/>
          <p:cNvSpPr/>
          <p:nvPr/>
        </p:nvSpPr>
        <p:spPr>
          <a:xfrm rot="10800000">
            <a:off x="2915321" y="3868901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6" name="Flecha doblada hacia arriba 35"/>
          <p:cNvSpPr/>
          <p:nvPr/>
        </p:nvSpPr>
        <p:spPr>
          <a:xfrm rot="5400000">
            <a:off x="2455876" y="4417194"/>
            <a:ext cx="1314112" cy="2244034"/>
          </a:xfrm>
          <a:prstGeom prst="bentUp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799" y="4882153"/>
            <a:ext cx="3022604" cy="180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5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0269"/>
            <a:ext cx="10515600" cy="1039839"/>
          </a:xfrm>
        </p:spPr>
        <p:txBody>
          <a:bodyPr/>
          <a:lstStyle/>
          <a:p>
            <a:r>
              <a:rPr lang="es-PE" dirty="0"/>
              <a:t>Proceso de Postulación para</a:t>
            </a:r>
            <a:r>
              <a:rPr lang="es-PE" dirty="0" smtClean="0"/>
              <a:t>: EMUAL – UDUAL </a:t>
            </a:r>
            <a:endParaRPr lang="es-PE" dirty="0"/>
          </a:p>
        </p:txBody>
      </p:sp>
      <p:sp>
        <p:nvSpPr>
          <p:cNvPr id="4" name="Rectángulo redondeado 3"/>
          <p:cNvSpPr/>
          <p:nvPr/>
        </p:nvSpPr>
        <p:spPr>
          <a:xfrm>
            <a:off x="887436" y="1161531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rgbClr val="002060"/>
                </a:solidFill>
              </a:rPr>
              <a:t>Lanzamiento de  </a:t>
            </a:r>
          </a:p>
          <a:p>
            <a:pPr algn="ctr"/>
            <a:r>
              <a:rPr lang="es-PE" dirty="0" smtClean="0">
                <a:solidFill>
                  <a:srgbClr val="002060"/>
                </a:solidFill>
              </a:rPr>
              <a:t>CONVOCATORIA</a:t>
            </a:r>
          </a:p>
          <a:p>
            <a:pPr algn="ctr"/>
            <a:r>
              <a:rPr lang="es-PE" b="1" dirty="0" smtClean="0">
                <a:solidFill>
                  <a:srgbClr val="002060"/>
                </a:solidFill>
              </a:rPr>
              <a:t>RENI</a:t>
            </a:r>
            <a:endParaRPr lang="es-PE" b="1" dirty="0">
              <a:solidFill>
                <a:srgbClr val="002060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594069" y="1173889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rgbClr val="002060"/>
                </a:solidFill>
              </a:rPr>
              <a:t>Revisión de Oferta y selección de universidad</a:t>
            </a:r>
            <a:endParaRPr lang="es-PE" dirty="0">
              <a:solidFill>
                <a:srgbClr val="002060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270784" y="1186245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rgbClr val="002060"/>
                </a:solidFill>
              </a:rPr>
              <a:t>Solicitar formatos de postulación a la universidad seleccionada </a:t>
            </a:r>
            <a:endParaRPr lang="es-PE" sz="1600" dirty="0">
              <a:solidFill>
                <a:srgbClr val="002060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947499" y="1173889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rgbClr val="002060"/>
                </a:solidFill>
              </a:rPr>
              <a:t>Llenado de formatos, compilación de requisitos y armado de expediente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8947499" y="3150968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rgbClr val="002060"/>
                </a:solidFill>
              </a:rPr>
              <a:t>Presentación de expediente completo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270784" y="3162556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rgbClr val="002060"/>
                </a:solidFill>
              </a:rPr>
              <a:t>Envío de expediente junto con carta de presentación a universidad de destino</a:t>
            </a:r>
          </a:p>
          <a:p>
            <a:pPr algn="ctr"/>
            <a:r>
              <a:rPr lang="es-PE" sz="1600" b="1" dirty="0" smtClean="0">
                <a:solidFill>
                  <a:srgbClr val="002060"/>
                </a:solidFill>
              </a:rPr>
              <a:t>RENI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3547211" y="3176919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rgbClr val="002060"/>
                </a:solidFill>
              </a:rPr>
              <a:t>Obtención de</a:t>
            </a:r>
          </a:p>
          <a:p>
            <a:pPr algn="ctr"/>
            <a:r>
              <a:rPr lang="es-PE" dirty="0">
                <a:solidFill>
                  <a:srgbClr val="002060"/>
                </a:solidFill>
              </a:rPr>
              <a:t> beca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917354" y="3150968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rgbClr val="002060"/>
                </a:solidFill>
              </a:rPr>
              <a:t>Coordinación con universidad de destino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3594069" y="5042787"/>
            <a:ext cx="3218040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 smtClean="0">
                <a:solidFill>
                  <a:srgbClr val="002060"/>
                </a:solidFill>
              </a:rPr>
              <a:t>REALIZACIÓN DEL INTERCAMBIO</a:t>
            </a:r>
            <a:endParaRPr lang="es-PE" sz="2800" b="1" dirty="0">
              <a:solidFill>
                <a:srgbClr val="002060"/>
              </a:solidFill>
            </a:endParaRPr>
          </a:p>
        </p:txBody>
      </p:sp>
      <p:sp>
        <p:nvSpPr>
          <p:cNvPr id="13" name="Flecha derecha 12"/>
          <p:cNvSpPr/>
          <p:nvPr/>
        </p:nvSpPr>
        <p:spPr>
          <a:xfrm>
            <a:off x="2915322" y="1755899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Flecha derecha 13"/>
          <p:cNvSpPr/>
          <p:nvPr/>
        </p:nvSpPr>
        <p:spPr>
          <a:xfrm>
            <a:off x="5592036" y="1760492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Flecha derecha 14"/>
          <p:cNvSpPr/>
          <p:nvPr/>
        </p:nvSpPr>
        <p:spPr>
          <a:xfrm>
            <a:off x="8268750" y="1731186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Flecha derecha 15"/>
          <p:cNvSpPr/>
          <p:nvPr/>
        </p:nvSpPr>
        <p:spPr>
          <a:xfrm rot="5400000">
            <a:off x="9607108" y="2762976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Flecha derecha 16"/>
          <p:cNvSpPr/>
          <p:nvPr/>
        </p:nvSpPr>
        <p:spPr>
          <a:xfrm rot="10800000">
            <a:off x="8268750" y="3720622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Flecha derecha 17"/>
          <p:cNvSpPr/>
          <p:nvPr/>
        </p:nvSpPr>
        <p:spPr>
          <a:xfrm rot="10800000">
            <a:off x="5592036" y="3732210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Flecha derecha 18"/>
          <p:cNvSpPr/>
          <p:nvPr/>
        </p:nvSpPr>
        <p:spPr>
          <a:xfrm rot="10800000">
            <a:off x="2915321" y="3745331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Rectángulo redondeado 20"/>
          <p:cNvSpPr/>
          <p:nvPr/>
        </p:nvSpPr>
        <p:spPr>
          <a:xfrm>
            <a:off x="917354" y="5042787"/>
            <a:ext cx="2147122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rgbClr val="002060"/>
                </a:solidFill>
              </a:rPr>
              <a:t>Pago de matrícula en la UPT</a:t>
            </a:r>
          </a:p>
        </p:txBody>
      </p:sp>
      <p:sp>
        <p:nvSpPr>
          <p:cNvPr id="22" name="Flecha derecha 21"/>
          <p:cNvSpPr/>
          <p:nvPr/>
        </p:nvSpPr>
        <p:spPr>
          <a:xfrm rot="5400000">
            <a:off x="1547045" y="4709779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Flecha derecha 22"/>
          <p:cNvSpPr/>
          <p:nvPr/>
        </p:nvSpPr>
        <p:spPr>
          <a:xfrm>
            <a:off x="2986500" y="5612441"/>
            <a:ext cx="827902" cy="442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439" y="4779668"/>
            <a:ext cx="4527077" cy="184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8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555411" y="1198605"/>
            <a:ext cx="5424284" cy="53257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PE" sz="2600" dirty="0" smtClean="0">
                <a:latin typeface="Candara" panose="020E0502030303020204" pitchFamily="34" charset="0"/>
              </a:rPr>
              <a:t>Movilidad </a:t>
            </a:r>
            <a:r>
              <a:rPr lang="es-PE" sz="2600" dirty="0">
                <a:latin typeface="Candara" panose="020E0502030303020204" pitchFamily="34" charset="0"/>
              </a:rPr>
              <a:t>es la </a:t>
            </a:r>
            <a:r>
              <a:rPr lang="es-PE" sz="2600" dirty="0" smtClean="0">
                <a:latin typeface="Candara" panose="020E0502030303020204" pitchFamily="34" charset="0"/>
              </a:rPr>
              <a:t>posibilidad que tienes para </a:t>
            </a:r>
            <a:r>
              <a:rPr lang="es-PE" sz="26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cursa hasta tres semestres (discontinuos) en otra </a:t>
            </a:r>
            <a:r>
              <a:rPr lang="es-PE" sz="26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institución nacional o extranjera</a:t>
            </a:r>
            <a:r>
              <a:rPr lang="es-PE" sz="2600" dirty="0">
                <a:latin typeface="Candara" panose="020E0502030303020204" pitchFamily="34" charset="0"/>
              </a:rPr>
              <a:t>, con la cual </a:t>
            </a:r>
            <a:r>
              <a:rPr lang="es-PE" sz="2600" dirty="0" smtClean="0">
                <a:latin typeface="Candara" panose="020E0502030303020204" pitchFamily="34" charset="0"/>
              </a:rPr>
              <a:t>la UPT tenga un </a:t>
            </a:r>
            <a:r>
              <a:rPr lang="es-PE" sz="2600" dirty="0">
                <a:latin typeface="Candara" panose="020E0502030303020204" pitchFamily="34" charset="0"/>
              </a:rPr>
              <a:t>convenio establecido. </a:t>
            </a:r>
            <a:r>
              <a:rPr lang="es-PE" sz="2600" dirty="0" smtClean="0">
                <a:latin typeface="Candara" panose="020E0502030303020204" pitchFamily="34" charset="0"/>
              </a:rPr>
              <a:t>La </a:t>
            </a:r>
            <a:r>
              <a:rPr lang="es-PE" sz="2600" dirty="0">
                <a:latin typeface="Candara" panose="020E0502030303020204" pitchFamily="34" charset="0"/>
              </a:rPr>
              <a:t>movilidad implica </a:t>
            </a:r>
            <a:r>
              <a:rPr lang="es-PE" sz="2600" dirty="0" smtClean="0">
                <a:latin typeface="Candara" panose="020E0502030303020204" pitchFamily="34" charset="0"/>
              </a:rPr>
              <a:t>tu incorporación como estudiante </a:t>
            </a:r>
            <a:r>
              <a:rPr lang="es-PE" sz="2600" dirty="0">
                <a:latin typeface="Candara" panose="020E0502030303020204" pitchFamily="34" charset="0"/>
              </a:rPr>
              <a:t>en otra institución, </a:t>
            </a:r>
            <a:r>
              <a:rPr lang="es-PE" sz="26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sin perder tus derechos como </a:t>
            </a:r>
            <a:r>
              <a:rPr lang="es-PE" sz="26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alumno en la UPT</a:t>
            </a:r>
          </a:p>
          <a:p>
            <a:pPr marL="0" indent="0" algn="just">
              <a:buNone/>
            </a:pPr>
            <a:r>
              <a:rPr lang="es-PE" b="1" dirty="0" smtClean="0">
                <a:latin typeface="Candara" panose="020E0502030303020204" pitchFamily="34" charset="0"/>
              </a:rPr>
              <a:t>Objetivos:</a:t>
            </a:r>
          </a:p>
          <a:p>
            <a:pPr algn="just"/>
            <a:r>
              <a:rPr lang="es-PE" sz="2200" dirty="0" smtClean="0">
                <a:latin typeface="Candara" panose="020E0502030303020204" pitchFamily="34" charset="0"/>
              </a:rPr>
              <a:t>Elevar su calidad académica</a:t>
            </a:r>
          </a:p>
          <a:p>
            <a:r>
              <a:rPr lang="es-PE" sz="2200" dirty="0" smtClean="0">
                <a:latin typeface="Candara" panose="020E0502030303020204" pitchFamily="34" charset="0"/>
              </a:rPr>
              <a:t>Fomentar la Competitividad internacional</a:t>
            </a:r>
          </a:p>
          <a:p>
            <a:r>
              <a:rPr lang="es-PE" sz="2200" dirty="0" smtClean="0">
                <a:latin typeface="Candara" panose="020E0502030303020204" pitchFamily="34" charset="0"/>
              </a:rPr>
              <a:t>fortalecer </a:t>
            </a:r>
            <a:r>
              <a:rPr lang="es-PE" sz="2200" dirty="0">
                <a:latin typeface="Candara" panose="020E0502030303020204" pitchFamily="34" charset="0"/>
              </a:rPr>
              <a:t>el entendimiento intercultural</a:t>
            </a:r>
            <a:endParaRPr lang="es-PE" sz="2200" dirty="0" smtClean="0">
              <a:latin typeface="Candara" panose="020E0502030303020204" pitchFamily="34" charset="0"/>
            </a:endParaRPr>
          </a:p>
          <a:p>
            <a:r>
              <a:rPr lang="es-PE" sz="2200" dirty="0" smtClean="0">
                <a:latin typeface="Candara" panose="020E0502030303020204" pitchFamily="34" charset="0"/>
              </a:rPr>
              <a:t>Promover el roce cultural</a:t>
            </a:r>
          </a:p>
          <a:p>
            <a:r>
              <a:rPr lang="es-PE" sz="2200" dirty="0" smtClean="0">
                <a:latin typeface="Candara" panose="020E0502030303020204" pitchFamily="34" charset="0"/>
              </a:rPr>
              <a:t>Fortalecer el aprendizaje</a:t>
            </a:r>
          </a:p>
          <a:p>
            <a:r>
              <a:rPr lang="es-PE" sz="2200" dirty="0" smtClean="0">
                <a:latin typeface="Candara" panose="020E0502030303020204" pitchFamily="34" charset="0"/>
              </a:rPr>
              <a:t>Fomentar el crecimiento personal y profesional</a:t>
            </a:r>
          </a:p>
          <a:p>
            <a:r>
              <a:rPr lang="es-PE" sz="2200" dirty="0" smtClean="0">
                <a:latin typeface="Candara" panose="020E0502030303020204" pitchFamily="34" charset="0"/>
              </a:rPr>
              <a:t>Facilitar la </a:t>
            </a:r>
            <a:r>
              <a:rPr lang="es-PE" sz="2200" dirty="0">
                <a:latin typeface="Candara" panose="020E0502030303020204" pitchFamily="34" charset="0"/>
              </a:rPr>
              <a:t>i</a:t>
            </a:r>
            <a:r>
              <a:rPr lang="es-PE" sz="2200" dirty="0" smtClean="0">
                <a:latin typeface="Candara" panose="020E0502030303020204" pitchFamily="34" charset="0"/>
              </a:rPr>
              <a:t>nserción de redes de contactos</a:t>
            </a:r>
          </a:p>
          <a:p>
            <a:pPr marL="0" indent="0" algn="just">
              <a:buNone/>
            </a:pPr>
            <a:endParaRPr lang="es-PE" sz="1600" dirty="0">
              <a:latin typeface="Candara" panose="020E0502030303020204" pitchFamily="34" charset="0"/>
            </a:endParaRPr>
          </a:p>
          <a:p>
            <a:pPr marL="0" indent="0" algn="just">
              <a:buNone/>
            </a:pPr>
            <a:endParaRPr lang="es-PE" sz="2800" dirty="0" smtClean="0">
              <a:latin typeface="Candara" panose="020E0502030303020204" pitchFamily="34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PE" sz="4000" dirty="0">
                <a:latin typeface="Candara" panose="020E0502030303020204" pitchFamily="34" charset="0"/>
              </a:rPr>
              <a:t>¿</a:t>
            </a:r>
            <a:r>
              <a:rPr lang="es-PE" sz="4000" dirty="0" smtClean="0">
                <a:latin typeface="Candara" panose="020E0502030303020204" pitchFamily="34" charset="0"/>
              </a:rPr>
              <a:t>QUÉ ES LA MOVILIDAD ESTUDIANTIL?</a:t>
            </a:r>
            <a:endParaRPr lang="es-PE" sz="4000" dirty="0">
              <a:latin typeface="Candara" panose="020E0502030303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331" y="1902940"/>
            <a:ext cx="5391071" cy="3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67775"/>
            <a:ext cx="10515600" cy="1039839"/>
          </a:xfrm>
        </p:spPr>
        <p:txBody>
          <a:bodyPr/>
          <a:lstStyle/>
          <a:p>
            <a:r>
              <a:rPr lang="es-PE" dirty="0"/>
              <a:t>Proceso de Postulación para</a:t>
            </a:r>
            <a:r>
              <a:rPr lang="es-PE" dirty="0" smtClean="0"/>
              <a:t>: Alianza del Pacífico </a:t>
            </a:r>
            <a:endParaRPr lang="es-PE" dirty="0"/>
          </a:p>
        </p:txBody>
      </p:sp>
      <p:sp>
        <p:nvSpPr>
          <p:cNvPr id="4" name="Rectángulo redondeado 3"/>
          <p:cNvSpPr/>
          <p:nvPr/>
        </p:nvSpPr>
        <p:spPr>
          <a:xfrm>
            <a:off x="702087" y="1297459"/>
            <a:ext cx="1732197" cy="119860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rgbClr val="002060"/>
                </a:solidFill>
              </a:rPr>
              <a:t>Lanzamiento de  </a:t>
            </a:r>
          </a:p>
          <a:p>
            <a:pPr algn="ctr"/>
            <a:r>
              <a:rPr lang="es-PE" sz="1600" dirty="0" smtClean="0">
                <a:solidFill>
                  <a:srgbClr val="002060"/>
                </a:solidFill>
              </a:rPr>
              <a:t>CONVOCATORIA</a:t>
            </a:r>
          </a:p>
          <a:p>
            <a:pPr algn="ctr"/>
            <a:r>
              <a:rPr lang="es-PE" sz="1600" b="1" dirty="0" smtClean="0">
                <a:solidFill>
                  <a:srgbClr val="002060"/>
                </a:solidFill>
              </a:rPr>
              <a:t>PRONABEC</a:t>
            </a:r>
          </a:p>
          <a:p>
            <a:pPr algn="ctr"/>
            <a:r>
              <a:rPr lang="es-PE" sz="1600" b="1" dirty="0" smtClean="0">
                <a:solidFill>
                  <a:srgbClr val="002060"/>
                </a:solidFill>
              </a:rPr>
              <a:t>RENI</a:t>
            </a:r>
            <a:endParaRPr lang="es-PE" sz="1600" b="1" dirty="0">
              <a:solidFill>
                <a:srgbClr val="002060"/>
              </a:solidFill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2880995" y="1297458"/>
            <a:ext cx="1732197" cy="11986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rgbClr val="002060"/>
                </a:solidFill>
              </a:rPr>
              <a:t>Revisión de Oferta y selección de universidad</a:t>
            </a:r>
          </a:p>
        </p:txBody>
      </p:sp>
      <p:sp>
        <p:nvSpPr>
          <p:cNvPr id="26" name="Rectángulo redondeado 25"/>
          <p:cNvSpPr/>
          <p:nvPr/>
        </p:nvSpPr>
        <p:spPr>
          <a:xfrm>
            <a:off x="5059903" y="1297458"/>
            <a:ext cx="1732197" cy="11986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solidFill>
                  <a:srgbClr val="002060"/>
                </a:solidFill>
              </a:rPr>
              <a:t>Solicitar formatos de postulación a la universidad seleccionada 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7238811" y="1297458"/>
            <a:ext cx="1732197" cy="11986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rgbClr val="002060"/>
                </a:solidFill>
              </a:rPr>
              <a:t>Creación de usuario en plataforma de AP, completar datos y subir requisitos, según lo solicite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9417719" y="1297458"/>
            <a:ext cx="1732197" cy="11986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rgbClr val="002060"/>
                </a:solidFill>
              </a:rPr>
              <a:t>Presentación de formatos debidamente completados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9453624" y="2870889"/>
            <a:ext cx="1732197" cy="119860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 smtClean="0">
                <a:solidFill>
                  <a:srgbClr val="002060"/>
                </a:solidFill>
              </a:rPr>
              <a:t>Emisión de carta de presentación y envío a universidad de destino</a:t>
            </a:r>
          </a:p>
          <a:p>
            <a:pPr algn="ctr"/>
            <a:r>
              <a:rPr lang="es-PE" sz="1600" b="1" dirty="0" smtClean="0">
                <a:solidFill>
                  <a:srgbClr val="002060"/>
                </a:solidFill>
              </a:rPr>
              <a:t>RENI</a:t>
            </a:r>
          </a:p>
        </p:txBody>
      </p:sp>
      <p:sp>
        <p:nvSpPr>
          <p:cNvPr id="30" name="Rectángulo redondeado 29"/>
          <p:cNvSpPr/>
          <p:nvPr/>
        </p:nvSpPr>
        <p:spPr>
          <a:xfrm>
            <a:off x="7238810" y="2870889"/>
            <a:ext cx="1732197" cy="11986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rgbClr val="002060"/>
                </a:solidFill>
              </a:rPr>
              <a:t>Obtención de la beca </a:t>
            </a:r>
          </a:p>
        </p:txBody>
      </p:sp>
      <p:sp>
        <p:nvSpPr>
          <p:cNvPr id="31" name="Rectángulo redondeado 30"/>
          <p:cNvSpPr/>
          <p:nvPr/>
        </p:nvSpPr>
        <p:spPr>
          <a:xfrm>
            <a:off x="5059903" y="2870889"/>
            <a:ext cx="1732197" cy="119860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rgbClr val="002060"/>
                </a:solidFill>
              </a:rPr>
              <a:t>Emisión de carta de patrocinio dirigida a AP</a:t>
            </a:r>
          </a:p>
          <a:p>
            <a:pPr algn="ctr"/>
            <a:r>
              <a:rPr lang="es-PE" sz="1600" b="1" dirty="0" smtClean="0">
                <a:solidFill>
                  <a:srgbClr val="002060"/>
                </a:solidFill>
              </a:rPr>
              <a:t>RENI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2905709" y="2858532"/>
            <a:ext cx="1732197" cy="11986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rgbClr val="002060"/>
                </a:solidFill>
              </a:rPr>
              <a:t>Publicación de Resolución de ganadores</a:t>
            </a:r>
          </a:p>
          <a:p>
            <a:pPr algn="ctr"/>
            <a:r>
              <a:rPr lang="es-PE" sz="1600" b="1" dirty="0" smtClean="0">
                <a:solidFill>
                  <a:srgbClr val="002060"/>
                </a:solidFill>
              </a:rPr>
              <a:t>PRONABEC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702087" y="2870888"/>
            <a:ext cx="1732197" cy="11986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rgbClr val="002060"/>
                </a:solidFill>
              </a:rPr>
              <a:t>Coordinación </a:t>
            </a:r>
            <a:r>
              <a:rPr lang="es-PE" sz="1600" dirty="0" smtClean="0">
                <a:solidFill>
                  <a:srgbClr val="002060"/>
                </a:solidFill>
              </a:rPr>
              <a:t>con PRONABEC</a:t>
            </a:r>
            <a:endParaRPr lang="es-PE" sz="1600" dirty="0">
              <a:solidFill>
                <a:srgbClr val="002060"/>
              </a:solidFill>
            </a:endParaRPr>
          </a:p>
        </p:txBody>
      </p:sp>
      <p:sp>
        <p:nvSpPr>
          <p:cNvPr id="34" name="Rectángulo redondeado 33"/>
          <p:cNvSpPr/>
          <p:nvPr/>
        </p:nvSpPr>
        <p:spPr>
          <a:xfrm>
            <a:off x="738032" y="4514339"/>
            <a:ext cx="1732197" cy="11986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rgbClr val="002060"/>
                </a:solidFill>
              </a:rPr>
              <a:t>Pago de matrícula en la UPT</a:t>
            </a:r>
          </a:p>
        </p:txBody>
      </p:sp>
      <p:sp>
        <p:nvSpPr>
          <p:cNvPr id="3" name="Flecha derecha 2"/>
          <p:cNvSpPr/>
          <p:nvPr/>
        </p:nvSpPr>
        <p:spPr>
          <a:xfrm>
            <a:off x="2434284" y="1754659"/>
            <a:ext cx="446711" cy="3089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6" name="Flecha derecha 35"/>
          <p:cNvSpPr/>
          <p:nvPr/>
        </p:nvSpPr>
        <p:spPr>
          <a:xfrm>
            <a:off x="4613192" y="1754659"/>
            <a:ext cx="446711" cy="3089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7" name="Flecha derecha 36"/>
          <p:cNvSpPr/>
          <p:nvPr/>
        </p:nvSpPr>
        <p:spPr>
          <a:xfrm>
            <a:off x="6792100" y="1754659"/>
            <a:ext cx="446711" cy="3089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8" name="Flecha derecha 37"/>
          <p:cNvSpPr/>
          <p:nvPr/>
        </p:nvSpPr>
        <p:spPr>
          <a:xfrm>
            <a:off x="8946066" y="1736123"/>
            <a:ext cx="446711" cy="3089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9" name="Flecha derecha 38"/>
          <p:cNvSpPr/>
          <p:nvPr/>
        </p:nvSpPr>
        <p:spPr>
          <a:xfrm rot="5400000">
            <a:off x="10060461" y="2496067"/>
            <a:ext cx="446711" cy="3089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Flecha derecha 39"/>
          <p:cNvSpPr/>
          <p:nvPr/>
        </p:nvSpPr>
        <p:spPr>
          <a:xfrm rot="10800000">
            <a:off x="8982199" y="3315732"/>
            <a:ext cx="446711" cy="3089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1" name="Flecha derecha 40"/>
          <p:cNvSpPr/>
          <p:nvPr/>
        </p:nvSpPr>
        <p:spPr>
          <a:xfrm rot="10800000">
            <a:off x="6803292" y="3303378"/>
            <a:ext cx="446711" cy="3089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2" name="Flecha derecha 41"/>
          <p:cNvSpPr/>
          <p:nvPr/>
        </p:nvSpPr>
        <p:spPr>
          <a:xfrm rot="10800000">
            <a:off x="4613191" y="3282016"/>
            <a:ext cx="446711" cy="3089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3" name="Flecha derecha 42"/>
          <p:cNvSpPr/>
          <p:nvPr/>
        </p:nvSpPr>
        <p:spPr>
          <a:xfrm rot="10800000">
            <a:off x="2434284" y="3245712"/>
            <a:ext cx="446711" cy="3089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4" name="Flecha derecha 43"/>
          <p:cNvSpPr/>
          <p:nvPr/>
        </p:nvSpPr>
        <p:spPr>
          <a:xfrm rot="5400000">
            <a:off x="1344830" y="4138393"/>
            <a:ext cx="446711" cy="3089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5" name="Flecha derecha 44"/>
          <p:cNvSpPr/>
          <p:nvPr/>
        </p:nvSpPr>
        <p:spPr>
          <a:xfrm>
            <a:off x="2470229" y="5020968"/>
            <a:ext cx="446711" cy="3089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6" name="Rectángulo redondeado 45"/>
          <p:cNvSpPr/>
          <p:nvPr/>
        </p:nvSpPr>
        <p:spPr>
          <a:xfrm>
            <a:off x="2916940" y="4447676"/>
            <a:ext cx="3218040" cy="15816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 smtClean="0">
                <a:solidFill>
                  <a:srgbClr val="002060"/>
                </a:solidFill>
              </a:rPr>
              <a:t>REALIZACIÓN DEL INTERCAMBIO</a:t>
            </a:r>
            <a:endParaRPr lang="es-PE" sz="2800" b="1" dirty="0">
              <a:solidFill>
                <a:srgbClr val="00206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4319"/>
          <a:stretch/>
        </p:blipFill>
        <p:spPr>
          <a:xfrm>
            <a:off x="7250003" y="4218611"/>
            <a:ext cx="3694158" cy="246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1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062828" y="1076879"/>
            <a:ext cx="9986211" cy="904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CONSIDERACIONES IMPORTANTES:</a:t>
            </a:r>
          </a:p>
          <a:p>
            <a:endParaRPr lang="es-PE" sz="2000" b="1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Puntaje necesario:</a:t>
            </a:r>
          </a:p>
          <a:p>
            <a:r>
              <a:rPr lang="es-PE" sz="20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Intercambio a través de </a:t>
            </a:r>
            <a:r>
              <a:rPr lang="es-PE" sz="20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RIFU Y REDISUR </a:t>
            </a:r>
            <a:r>
              <a:rPr lang="es-PE" sz="20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: </a:t>
            </a:r>
            <a:r>
              <a:rPr lang="es-PE" sz="20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13</a:t>
            </a:r>
            <a:r>
              <a:rPr lang="es-PE" sz="20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. </a:t>
            </a:r>
            <a:r>
              <a:rPr lang="es-PE" sz="20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P.P.G. </a:t>
            </a:r>
            <a:r>
              <a:rPr lang="es-PE" sz="16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(Promedio Ponderado General)</a:t>
            </a:r>
          </a:p>
          <a:p>
            <a:r>
              <a:rPr lang="es-PE" sz="20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Intercambio a Través de </a:t>
            </a:r>
            <a:r>
              <a:rPr lang="es-PE" sz="20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CRISCOS, EMUAL, UDUAL, AP</a:t>
            </a:r>
            <a:r>
              <a:rPr lang="es-PE" sz="20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: </a:t>
            </a:r>
            <a:r>
              <a:rPr lang="es-PE" sz="20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14. P.P.G.</a:t>
            </a:r>
            <a:r>
              <a:rPr lang="es-PE" sz="2000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s-PE" sz="1600" dirty="0">
                <a:solidFill>
                  <a:srgbClr val="002060"/>
                </a:solidFill>
                <a:latin typeface="Candara" panose="020E0502030303020204" pitchFamily="34" charset="0"/>
              </a:rPr>
              <a:t>(Promedio Ponderado General</a:t>
            </a:r>
            <a:r>
              <a:rPr lang="es-PE" sz="16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)</a:t>
            </a:r>
          </a:p>
          <a:p>
            <a:endParaRPr lang="es-PE" sz="16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Solo podrán postular estudiantes que se encuentren entre el </a:t>
            </a:r>
            <a:r>
              <a:rPr lang="es-PE" sz="20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III y VIII ciclo académico </a:t>
            </a:r>
            <a:r>
              <a:rPr lang="es-PE" sz="2000" b="1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(podrán estudiar hasta tres semestres intercalados en el extranjero, entre el IV y el IX ciclo académico).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Los estudiantes pueden realizar </a:t>
            </a:r>
            <a:r>
              <a:rPr lang="es-PE" sz="20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tres intercambios </a:t>
            </a:r>
            <a:r>
              <a:rPr lang="es-PE" sz="20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durante su vida universitaria, dejando un </a:t>
            </a:r>
            <a:r>
              <a:rPr lang="es-PE" sz="20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semestre de por medio </a:t>
            </a:r>
            <a:r>
              <a:rPr lang="es-PE" sz="20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entre beca y beca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2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El estudiante que realizó movilidad estudiantil y que haya desaprobado uno o mas cursos en la universidad de destino, deberá devolver a la UPT el monto equivalente a los créditos desaprobados en la universidad de origen (UPT). (Art. 25 del Reglamento de Movilidad Académica de Estudiantes R.R. N°213-2018-UPT-CU).</a:t>
            </a:r>
            <a:endParaRPr lang="es-PE" sz="20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endParaRPr lang="es-PE" sz="3600" b="1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endParaRPr lang="es-PE" sz="36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endParaRPr lang="es-PE" sz="3600" b="1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endParaRPr lang="es-PE" sz="36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endParaRPr lang="es-PE" sz="3600" b="1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endParaRPr lang="es-PE" sz="36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5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2223049" y="2109787"/>
            <a:ext cx="8142922" cy="33350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E" sz="4800" dirty="0" smtClean="0"/>
              <a:t>¿CÓMO ACCEDO A LA INFORMACIÓN SOBRE LOS PROGRAMAS DE MOVILIDAD ESTUDIANTIL?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8319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PASO 1: Ingresar a la página de la UPT : www.upt.edu.pe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66" b="3802"/>
          <a:stretch/>
        </p:blipFill>
        <p:spPr>
          <a:xfrm>
            <a:off x="818147" y="1061144"/>
            <a:ext cx="10423564" cy="543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dirty="0" smtClean="0"/>
              <a:t>PASO 2: hacer clic en “UPT INTERNACIONAL” ubicado en la parte superior </a:t>
            </a:r>
            <a:r>
              <a:rPr lang="es-PE" dirty="0"/>
              <a:t>derecha de la página principal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988" t="6062" r="4444" b="79747"/>
          <a:stretch/>
        </p:blipFill>
        <p:spPr>
          <a:xfrm>
            <a:off x="170946" y="2505699"/>
            <a:ext cx="11827767" cy="216705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069873" y="2594909"/>
            <a:ext cx="1784195" cy="5608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dirty="0" smtClean="0"/>
              <a:t>PASO 3: hacer clic en la pestaña </a:t>
            </a:r>
            <a:br>
              <a:rPr lang="es-PE" dirty="0" smtClean="0"/>
            </a:br>
            <a:r>
              <a:rPr lang="es-PE" dirty="0" smtClean="0"/>
              <a:t>               </a:t>
            </a:r>
            <a:r>
              <a:rPr lang="es-PE" dirty="0"/>
              <a:t>“Becas – Programas de movilidad- UPT”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46" t="6842" r="5352" b="4425"/>
          <a:stretch/>
        </p:blipFill>
        <p:spPr>
          <a:xfrm>
            <a:off x="882316" y="1061144"/>
            <a:ext cx="10106526" cy="551882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52500" y="4619625"/>
            <a:ext cx="2667000" cy="323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3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PASO 4: Selecciona el programa de Movilidad Estudiantil de tu interés en el menú de la derecha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270" t="11295" r="5730" b="4259"/>
          <a:stretch/>
        </p:blipFill>
        <p:spPr>
          <a:xfrm>
            <a:off x="952500" y="1061144"/>
            <a:ext cx="10467474" cy="5524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836502" y="3617140"/>
            <a:ext cx="2548991" cy="194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9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Para mayor información haz clic en “Preguntas frecuentes”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290" t="22641" r="5055" b="3770"/>
          <a:stretch/>
        </p:blipFill>
        <p:spPr>
          <a:xfrm>
            <a:off x="494674" y="1212997"/>
            <a:ext cx="11197653" cy="511285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55674" y="4037428"/>
            <a:ext cx="2771335" cy="3024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93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latin typeface="Candara" panose="020E0502030303020204" pitchFamily="34" charset="0"/>
              </a:rPr>
              <a:t>ESTADÍSTICAS – OFICINA DE RELACIONES NACIONALES E     INTERNACIONALES</a:t>
            </a:r>
            <a:endParaRPr lang="es-PE" dirty="0">
              <a:latin typeface="Candara" panose="020E0502030303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01779" y="1383632"/>
            <a:ext cx="7844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Estudiantes peruanos y extranjeros se han beneficiado de los programa de movilidad estudiantil entre 2012 -2018</a:t>
            </a:r>
            <a:endParaRPr lang="es-PE" sz="32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770023" y="3332747"/>
            <a:ext cx="2959768" cy="228600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9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239</a:t>
            </a:r>
            <a:endParaRPr lang="es-PE" sz="9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471739" y="3332747"/>
            <a:ext cx="2959768" cy="2286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600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126</a:t>
            </a:r>
          </a:p>
          <a:p>
            <a:pPr algn="ctr"/>
            <a:r>
              <a:rPr lang="es-PE" sz="40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RECIBIDOS</a:t>
            </a:r>
            <a:endParaRPr lang="es-PE" sz="4000" b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8053139" y="3332747"/>
            <a:ext cx="2959768" cy="2286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600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113</a:t>
            </a:r>
            <a:endParaRPr lang="es-PE" sz="6600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s-PE" sz="40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ENVIADOS</a:t>
            </a:r>
            <a:endParaRPr lang="es-PE" sz="4000" b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11" name="Conector recto 10"/>
          <p:cNvCxnSpPr>
            <a:stCxn id="7" idx="3"/>
            <a:endCxn id="8" idx="1"/>
          </p:cNvCxnSpPr>
          <p:nvPr/>
        </p:nvCxnSpPr>
        <p:spPr>
          <a:xfrm>
            <a:off x="3729791" y="4475747"/>
            <a:ext cx="74194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7431507" y="4459705"/>
            <a:ext cx="6216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1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12756" y="1841157"/>
            <a:ext cx="56223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80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GRACIAS POR SU ATENCIÓN</a:t>
            </a:r>
            <a:endParaRPr lang="es-PE" sz="80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5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Programas de Movilidad Estudiantil</a:t>
            </a:r>
            <a:endParaRPr lang="es-PE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452438" y="1219200"/>
            <a:ext cx="11333162" cy="515461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PE" sz="2400" b="1" u="sng" dirty="0" smtClean="0">
                <a:solidFill>
                  <a:srgbClr val="FFC000"/>
                </a:solidFill>
                <a:latin typeface="Candara" panose="020E0502030303020204" pitchFamily="34" charset="0"/>
              </a:rPr>
              <a:t>DIRIGIDO A</a:t>
            </a:r>
          </a:p>
          <a:p>
            <a:pPr marL="0" indent="0">
              <a:buNone/>
            </a:pPr>
            <a:r>
              <a:rPr lang="es-PE" sz="2400" b="1" dirty="0" smtClean="0">
                <a:latin typeface="Candara" panose="020E0502030303020204" pitchFamily="34" charset="0"/>
              </a:rPr>
              <a:t>Estudiantes a partir del</a:t>
            </a:r>
            <a:r>
              <a:rPr lang="es-PE" sz="2400" b="1" u="sng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PE" sz="2800" b="1" u="sng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IV hasta IX ciclo </a:t>
            </a:r>
            <a:r>
              <a:rPr lang="es-PE" sz="2400" b="1" dirty="0" smtClean="0">
                <a:latin typeface="Candara" panose="020E0502030303020204" pitchFamily="34" charset="0"/>
              </a:rPr>
              <a:t>de cualquier </a:t>
            </a:r>
          </a:p>
          <a:p>
            <a:pPr marL="0" indent="0">
              <a:buNone/>
            </a:pPr>
            <a:r>
              <a:rPr lang="es-PE" sz="2400" b="1" dirty="0" smtClean="0">
                <a:latin typeface="Candara" panose="020E0502030303020204" pitchFamily="34" charset="0"/>
              </a:rPr>
              <a:t>carrera profesional, que tenga:</a:t>
            </a:r>
          </a:p>
          <a:p>
            <a:pPr marL="0" indent="0">
              <a:buNone/>
            </a:pPr>
            <a:r>
              <a:rPr lang="es-PE" sz="24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ALTOS PUNTAJES (13 y 14)</a:t>
            </a:r>
          </a:p>
          <a:p>
            <a:pPr marL="0" indent="0">
              <a:buNone/>
            </a:pPr>
            <a:r>
              <a:rPr lang="es-PE" sz="2900" b="1" u="sng" dirty="0" smtClean="0">
                <a:solidFill>
                  <a:srgbClr val="FFC000"/>
                </a:solidFill>
                <a:latin typeface="Candara" panose="020E0502030303020204" pitchFamily="34" charset="0"/>
              </a:rPr>
              <a:t>SERVICIOS OFRECIDOS</a:t>
            </a:r>
          </a:p>
          <a:p>
            <a:r>
              <a:rPr lang="es-PE" sz="2200" b="1" dirty="0" smtClean="0">
                <a:solidFill>
                  <a:srgbClr val="283D52"/>
                </a:solidFill>
                <a:latin typeface="Candara" panose="020E0502030303020204" pitchFamily="34" charset="0"/>
              </a:rPr>
              <a:t>ALIMENTACIÓN</a:t>
            </a:r>
            <a:endParaRPr lang="es-PE" sz="2200" b="1" dirty="0">
              <a:solidFill>
                <a:srgbClr val="283D52"/>
              </a:solidFill>
              <a:latin typeface="Candara" panose="020E0502030303020204" pitchFamily="34" charset="0"/>
            </a:endParaRPr>
          </a:p>
          <a:p>
            <a:r>
              <a:rPr lang="es-PE" sz="2200" b="1" dirty="0">
                <a:solidFill>
                  <a:srgbClr val="283D52"/>
                </a:solidFill>
                <a:latin typeface="Candara" panose="020E0502030303020204" pitchFamily="34" charset="0"/>
              </a:rPr>
              <a:t>VIVIENDA</a:t>
            </a:r>
          </a:p>
          <a:p>
            <a:pPr marL="0" indent="0">
              <a:buNone/>
            </a:pPr>
            <a:r>
              <a:rPr lang="es-PE" sz="2400" b="1" u="sng" dirty="0" smtClean="0">
                <a:solidFill>
                  <a:srgbClr val="FFC000"/>
                </a:solidFill>
                <a:latin typeface="Candara" panose="020E0502030303020204" pitchFamily="34" charset="0"/>
              </a:rPr>
              <a:t>BENEFICIOS</a:t>
            </a:r>
          </a:p>
          <a:p>
            <a:r>
              <a:rPr lang="es-PE" sz="2100" b="1" dirty="0" smtClean="0">
                <a:solidFill>
                  <a:srgbClr val="283D52"/>
                </a:solidFill>
                <a:latin typeface="Candara" panose="020E0502030303020204" pitchFamily="34" charset="0"/>
              </a:rPr>
              <a:t>EXONERACIÓN EN PAGOS ACADÉMICOS A LA UPT</a:t>
            </a:r>
            <a:endParaRPr lang="es-PE" sz="2100" b="1" dirty="0">
              <a:solidFill>
                <a:srgbClr val="283D52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s-PE" sz="2400" b="1" dirty="0" smtClean="0">
                <a:latin typeface="Candara" panose="020E0502030303020204" pitchFamily="34" charset="0"/>
              </a:rPr>
              <a:t> </a:t>
            </a:r>
            <a:r>
              <a:rPr lang="es-PE" sz="2400" b="1" u="sng" dirty="0" smtClean="0">
                <a:solidFill>
                  <a:srgbClr val="FFC000"/>
                </a:solidFill>
                <a:latin typeface="Candara" panose="020E0502030303020204" pitchFamily="34" charset="0"/>
              </a:rPr>
              <a:t>INVERSIÓN</a:t>
            </a:r>
          </a:p>
          <a:p>
            <a:r>
              <a:rPr lang="es-PE" sz="2400" b="1" dirty="0" smtClean="0">
                <a:solidFill>
                  <a:srgbClr val="283D52"/>
                </a:solidFill>
                <a:latin typeface="Candara" panose="020E0502030303020204" pitchFamily="34" charset="0"/>
              </a:rPr>
              <a:t>VISA DE ESTUDIANTE</a:t>
            </a:r>
          </a:p>
          <a:p>
            <a:r>
              <a:rPr lang="es-PE" sz="2400" b="1" dirty="0" smtClean="0">
                <a:solidFill>
                  <a:srgbClr val="283D52"/>
                </a:solidFill>
                <a:latin typeface="Candara" panose="020E0502030303020204" pitchFamily="34" charset="0"/>
              </a:rPr>
              <a:t>SEGURO MÉDICO INTERNACIONAL</a:t>
            </a:r>
          </a:p>
          <a:p>
            <a:r>
              <a:rPr lang="es-PE" sz="2400" b="1" dirty="0" smtClean="0">
                <a:solidFill>
                  <a:srgbClr val="283D52"/>
                </a:solidFill>
                <a:latin typeface="Candara" panose="020E0502030303020204" pitchFamily="34" charset="0"/>
              </a:rPr>
              <a:t>PASAJES</a:t>
            </a:r>
          </a:p>
          <a:p>
            <a:r>
              <a:rPr lang="es-PE" sz="2400" b="1" dirty="0" smtClean="0">
                <a:solidFill>
                  <a:srgbClr val="283D52"/>
                </a:solidFill>
                <a:latin typeface="Candara" panose="020E0502030303020204" pitchFamily="34" charset="0"/>
              </a:rPr>
              <a:t>MATERIAL DE ESTUDIOS </a:t>
            </a:r>
          </a:p>
          <a:p>
            <a:r>
              <a:rPr lang="es-PE" sz="2400" b="1" dirty="0" smtClean="0">
                <a:solidFill>
                  <a:srgbClr val="283D52"/>
                </a:solidFill>
                <a:latin typeface="Candara" panose="020E0502030303020204" pitchFamily="34" charset="0"/>
              </a:rPr>
              <a:t>MATRICULA EN LA UPT</a:t>
            </a:r>
            <a:endParaRPr lang="es-PE" sz="2400" b="1" dirty="0">
              <a:solidFill>
                <a:srgbClr val="283D52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s-PE" sz="2400" b="1" u="sng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2400" b="1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74" y="1885964"/>
            <a:ext cx="5731626" cy="38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TIPOS DE MOVILIDAD</a:t>
            </a:r>
            <a:endParaRPr lang="es-PE" dirty="0"/>
          </a:p>
        </p:txBody>
      </p:sp>
      <p:sp>
        <p:nvSpPr>
          <p:cNvPr id="5" name="Rectángulo 4"/>
          <p:cNvSpPr/>
          <p:nvPr/>
        </p:nvSpPr>
        <p:spPr>
          <a:xfrm>
            <a:off x="738803" y="2459504"/>
            <a:ext cx="109233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s-PE" sz="6000" b="1" dirty="0">
                <a:solidFill>
                  <a:srgbClr val="002060"/>
                </a:solidFill>
                <a:latin typeface="Candara" panose="020E0502030303020204" pitchFamily="34" charset="0"/>
              </a:rPr>
              <a:t>MOVILIDAD INTERNACIONAL</a:t>
            </a:r>
          </a:p>
          <a:p>
            <a:pPr marL="514350" indent="-514350" algn="just">
              <a:buAutoNum type="arabicPeriod"/>
            </a:pPr>
            <a:r>
              <a:rPr lang="es-PE" sz="6000" b="1" dirty="0">
                <a:solidFill>
                  <a:srgbClr val="002060"/>
                </a:solidFill>
                <a:latin typeface="Candara" panose="020E0502030303020204" pitchFamily="34" charset="0"/>
              </a:rPr>
              <a:t>MOVILIDAD NACIONAL</a:t>
            </a:r>
            <a:r>
              <a:rPr lang="es-PE" sz="6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es-PE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0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17309" y="1025936"/>
            <a:ext cx="55976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60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PROGRAMAS DE INTERCAMBIO ESTUDIANTIL</a:t>
            </a:r>
            <a:endParaRPr lang="es-PE" sz="60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8" b="16074"/>
          <a:stretch/>
        </p:blipFill>
        <p:spPr>
          <a:xfrm>
            <a:off x="2598420" y="3760250"/>
            <a:ext cx="7277100" cy="257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4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2256300" y="1775229"/>
            <a:ext cx="7810413" cy="47482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E" sz="5400" dirty="0" smtClean="0"/>
              <a:t>5 PROGRAMAS DE INTERCAMBIO ESTUDIANTIL </a:t>
            </a:r>
            <a:r>
              <a:rPr lang="es-PE" sz="5400" b="1" u="sng" dirty="0" smtClean="0"/>
              <a:t>INTERNACIONAL</a:t>
            </a:r>
            <a:endParaRPr lang="en-US" sz="5400" b="1" u="sng" dirty="0"/>
          </a:p>
        </p:txBody>
      </p:sp>
    </p:spTree>
    <p:extLst>
      <p:ext uri="{BB962C8B-B14F-4D97-AF65-F5344CB8AC3E}">
        <p14:creationId xmlns:p14="http://schemas.microsoft.com/office/powerpoint/2010/main" val="17235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263023" y="1061144"/>
            <a:ext cx="12114627" cy="5312669"/>
          </a:xfrm>
        </p:spPr>
        <p:txBody>
          <a:bodyPr>
            <a:normAutofit fontScale="25000" lnSpcReduction="20000"/>
          </a:bodyPr>
          <a:lstStyle/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pPr marL="0" indent="0">
              <a:buNone/>
            </a:pPr>
            <a:r>
              <a:rPr lang="es-PE" sz="11200" b="1" dirty="0" smtClean="0">
                <a:solidFill>
                  <a:srgbClr val="310C98"/>
                </a:solidFill>
              </a:rPr>
              <a:t>1. ALIANZA </a:t>
            </a:r>
            <a:r>
              <a:rPr lang="es-PE" sz="11200" b="1" dirty="0">
                <a:solidFill>
                  <a:srgbClr val="310C98"/>
                </a:solidFill>
              </a:rPr>
              <a:t>DEL </a:t>
            </a:r>
            <a:r>
              <a:rPr lang="es-PE" sz="11200" b="1" dirty="0" smtClean="0">
                <a:solidFill>
                  <a:srgbClr val="310C98"/>
                </a:solidFill>
              </a:rPr>
              <a:t>PACÍFICO</a:t>
            </a:r>
          </a:p>
          <a:p>
            <a:pPr marL="0" indent="0">
              <a:buNone/>
            </a:pPr>
            <a:r>
              <a:rPr lang="es-PE" sz="6400" b="1" dirty="0" smtClean="0">
                <a:solidFill>
                  <a:srgbClr val="FFC000"/>
                </a:solidFill>
              </a:rPr>
              <a:t>  </a:t>
            </a:r>
            <a:r>
              <a:rPr lang="es-PE" sz="7200" b="1" dirty="0" smtClean="0">
                <a:solidFill>
                  <a:srgbClr val="FFC000"/>
                </a:solidFill>
              </a:rPr>
              <a:t>www.alianzapacifico.net</a:t>
            </a:r>
          </a:p>
          <a:p>
            <a:pPr marL="0" indent="0">
              <a:buNone/>
            </a:pPr>
            <a:r>
              <a:rPr lang="es-PE" sz="6400" b="1" dirty="0" smtClean="0">
                <a:solidFill>
                  <a:srgbClr val="283D52"/>
                </a:solidFill>
              </a:rPr>
              <a:t>Promovido por el PRONABEC (Estado)</a:t>
            </a:r>
          </a:p>
          <a:p>
            <a:pPr marL="0" indent="0">
              <a:buNone/>
            </a:pPr>
            <a:endParaRPr lang="es-PE" sz="4400" b="1" dirty="0">
              <a:solidFill>
                <a:srgbClr val="283D52"/>
              </a:solidFill>
            </a:endParaRPr>
          </a:p>
          <a:p>
            <a:pPr marL="0" indent="0">
              <a:buNone/>
            </a:pPr>
            <a:r>
              <a:rPr lang="es-PE" sz="7200" b="1" dirty="0" smtClean="0">
                <a:solidFill>
                  <a:srgbClr val="FFC000"/>
                </a:solidFill>
              </a:rPr>
              <a:t>Características:</a:t>
            </a:r>
          </a:p>
          <a:p>
            <a:r>
              <a:rPr lang="es-PE" sz="6400" b="1" dirty="0" smtClean="0">
                <a:solidFill>
                  <a:srgbClr val="283D52"/>
                </a:solidFill>
              </a:rPr>
              <a:t>Otorga subvención completa</a:t>
            </a:r>
          </a:p>
          <a:p>
            <a:r>
              <a:rPr lang="es-PE" sz="6400" b="1" dirty="0" smtClean="0">
                <a:solidFill>
                  <a:srgbClr val="283D52"/>
                </a:solidFill>
              </a:rPr>
              <a:t>Cubre gastos de pasajes (Aéreos </a:t>
            </a:r>
            <a:r>
              <a:rPr lang="es-PE" sz="6400" b="1" dirty="0" err="1" smtClean="0">
                <a:solidFill>
                  <a:srgbClr val="283D52"/>
                </a:solidFill>
              </a:rPr>
              <a:t>ó</a:t>
            </a:r>
            <a:r>
              <a:rPr lang="es-PE" sz="6400" b="1" dirty="0" smtClean="0">
                <a:solidFill>
                  <a:srgbClr val="283D52"/>
                </a:solidFill>
              </a:rPr>
              <a:t> terrestres)</a:t>
            </a:r>
          </a:p>
          <a:p>
            <a:r>
              <a:rPr lang="es-PE" sz="6400" b="1" dirty="0" smtClean="0">
                <a:solidFill>
                  <a:srgbClr val="283D52"/>
                </a:solidFill>
              </a:rPr>
              <a:t>Cubre seguro de vida internacional</a:t>
            </a:r>
          </a:p>
          <a:p>
            <a:pPr marL="0" indent="0">
              <a:buNone/>
            </a:pPr>
            <a:endParaRPr lang="es-PE" sz="6400" b="1" dirty="0" smtClean="0">
              <a:solidFill>
                <a:srgbClr val="283D52"/>
              </a:solidFill>
            </a:endParaRPr>
          </a:p>
          <a:p>
            <a:pPr marL="0" indent="0">
              <a:buNone/>
            </a:pPr>
            <a:r>
              <a:rPr lang="es-PE" sz="7200" b="1" dirty="0" smtClean="0">
                <a:solidFill>
                  <a:srgbClr val="FFC000"/>
                </a:solidFill>
              </a:rPr>
              <a:t>CONVOCATORIA:</a:t>
            </a:r>
          </a:p>
          <a:p>
            <a:pPr marL="0" indent="0" algn="just">
              <a:buNone/>
            </a:pPr>
            <a:r>
              <a:rPr lang="es-PE" sz="7200" b="1" dirty="0" smtClean="0">
                <a:solidFill>
                  <a:srgbClr val="283D52"/>
                </a:solidFill>
              </a:rPr>
              <a:t>Alianza del Pacífico lanza su </a:t>
            </a:r>
            <a:r>
              <a:rPr lang="es-PE" sz="9600" b="1" u="sng" dirty="0" smtClean="0">
                <a:solidFill>
                  <a:srgbClr val="283D52"/>
                </a:solidFill>
              </a:rPr>
              <a:t>convocatoria una vez al año</a:t>
            </a:r>
            <a:endParaRPr lang="es-PE" sz="8000" b="1" u="sng" dirty="0" smtClean="0">
              <a:solidFill>
                <a:srgbClr val="283D52"/>
              </a:solidFill>
            </a:endParaRPr>
          </a:p>
          <a:p>
            <a:pPr marL="0" indent="0" algn="just">
              <a:buNone/>
            </a:pPr>
            <a:r>
              <a:rPr lang="es-PE" sz="7200" b="1" dirty="0" smtClean="0">
                <a:solidFill>
                  <a:srgbClr val="283D52"/>
                </a:solidFill>
              </a:rPr>
              <a:t>entre los </a:t>
            </a:r>
            <a:r>
              <a:rPr lang="es-PE" sz="9600" b="1" u="sng" dirty="0" smtClean="0">
                <a:solidFill>
                  <a:srgbClr val="283D52"/>
                </a:solidFill>
              </a:rPr>
              <a:t>meses de julio a octubre</a:t>
            </a:r>
            <a:r>
              <a:rPr lang="es-PE" sz="7200" b="1" dirty="0" smtClean="0">
                <a:solidFill>
                  <a:srgbClr val="283D52"/>
                </a:solidFill>
              </a:rPr>
              <a:t>,  para ejecutarse durante</a:t>
            </a:r>
          </a:p>
          <a:p>
            <a:pPr marL="0" indent="0" algn="just">
              <a:buNone/>
            </a:pPr>
            <a:r>
              <a:rPr lang="es-PE" sz="7200" b="1" dirty="0" smtClean="0">
                <a:solidFill>
                  <a:srgbClr val="283D52"/>
                </a:solidFill>
              </a:rPr>
              <a:t>los dos semestres académicos correspondientes al siguiente año.</a:t>
            </a:r>
            <a:endParaRPr lang="es-PE" sz="7200" b="1" dirty="0">
              <a:solidFill>
                <a:srgbClr val="283D52"/>
              </a:solidFill>
            </a:endParaRPr>
          </a:p>
          <a:p>
            <a:pPr marL="0" indent="0">
              <a:buNone/>
            </a:pPr>
            <a:endParaRPr lang="es-PE" sz="2400" b="1" dirty="0" smtClean="0">
              <a:solidFill>
                <a:srgbClr val="283D52"/>
              </a:solidFill>
            </a:endParaRPr>
          </a:p>
          <a:p>
            <a:pPr marL="0" indent="0">
              <a:buNone/>
            </a:pPr>
            <a:endParaRPr lang="es-PE" sz="2400" b="1" dirty="0" smtClean="0">
              <a:solidFill>
                <a:srgbClr val="283D52"/>
              </a:solidFill>
            </a:endParaRPr>
          </a:p>
          <a:p>
            <a:pPr marL="0" indent="0">
              <a:buNone/>
            </a:pPr>
            <a:r>
              <a:rPr lang="es-PE" sz="2400" b="1" dirty="0" smtClean="0">
                <a:solidFill>
                  <a:srgbClr val="283D52"/>
                </a:solidFill>
              </a:rPr>
              <a:t> </a:t>
            </a:r>
          </a:p>
          <a:p>
            <a:pPr marL="0" indent="0">
              <a:buNone/>
            </a:pPr>
            <a:endParaRPr lang="es-PE" sz="2400" b="1" dirty="0" smtClean="0">
              <a:solidFill>
                <a:srgbClr val="283D52"/>
              </a:solidFill>
            </a:endParaRPr>
          </a:p>
          <a:p>
            <a:endParaRPr lang="es-PE" sz="2400" b="1" u="sng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s-PE" sz="2400" b="1" u="sng" dirty="0" smtClean="0">
                <a:solidFill>
                  <a:srgbClr val="FFC000"/>
                </a:solidFill>
              </a:rPr>
              <a:t>                              </a:t>
            </a:r>
            <a:endParaRPr lang="es-PE" sz="2400" b="1" u="sng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2400" b="1" dirty="0">
              <a:solidFill>
                <a:srgbClr val="283D52"/>
              </a:solidFill>
            </a:endParaRPr>
          </a:p>
          <a:p>
            <a:pPr marL="0" indent="0">
              <a:buNone/>
            </a:pPr>
            <a:endParaRPr lang="es-PE" sz="2400" b="1" dirty="0" smtClean="0">
              <a:solidFill>
                <a:srgbClr val="283D52"/>
              </a:solidFill>
            </a:endParaRPr>
          </a:p>
          <a:p>
            <a:endParaRPr lang="es-PE" sz="2400" b="1" u="sng" dirty="0" smtClean="0">
              <a:solidFill>
                <a:srgbClr val="FFC000"/>
              </a:solidFill>
              <a:hlinkClick r:id="rId2" action="ppaction://hlinksldjump"/>
            </a:endParaRPr>
          </a:p>
        </p:txBody>
      </p:sp>
      <p:sp>
        <p:nvSpPr>
          <p:cNvPr id="2" name="AutoShape 2" descr="Resultado de imagen para alianza del pacíf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642" y="2252535"/>
            <a:ext cx="4455214" cy="277666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402831" y="5147508"/>
            <a:ext cx="349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rgbClr val="002060"/>
                </a:solidFill>
              </a:rPr>
              <a:t>CHILE- COLOMBIA- MEXICO - PERÚ</a:t>
            </a:r>
            <a:endParaRPr lang="es-P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9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259978" y="1061144"/>
            <a:ext cx="8773828" cy="5312669"/>
          </a:xfrm>
        </p:spPr>
        <p:txBody>
          <a:bodyPr>
            <a:noAutofit/>
          </a:bodyPr>
          <a:lstStyle/>
          <a:p>
            <a:endParaRPr lang="es-PE" sz="1100" dirty="0" smtClean="0"/>
          </a:p>
          <a:p>
            <a:pPr marL="0" indent="0">
              <a:buNone/>
            </a:pPr>
            <a:r>
              <a:rPr lang="es-PE" sz="3200" b="1" dirty="0" smtClean="0">
                <a:solidFill>
                  <a:srgbClr val="310C98"/>
                </a:solidFill>
              </a:rPr>
              <a:t>2. CRISCOS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PE" sz="1400" b="1" dirty="0" smtClean="0">
                <a:solidFill>
                  <a:srgbClr val="310C98"/>
                </a:solidFill>
              </a:rPr>
              <a:t>Consejo de Rectores por la Integración de la Subregión Centro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PE" sz="1400" b="1" dirty="0" smtClean="0">
                <a:solidFill>
                  <a:srgbClr val="310C98"/>
                </a:solidFill>
              </a:rPr>
              <a:t>Oeste de Sudamérica</a:t>
            </a:r>
          </a:p>
          <a:p>
            <a:pPr marL="0" indent="0">
              <a:buNone/>
            </a:pPr>
            <a:r>
              <a:rPr lang="es-PE" sz="1800" b="1" dirty="0" smtClean="0">
                <a:solidFill>
                  <a:srgbClr val="310C98"/>
                </a:solidFill>
              </a:rPr>
              <a:t>  </a:t>
            </a:r>
            <a:r>
              <a:rPr lang="es-PE" sz="1800" b="1" dirty="0" smtClean="0">
                <a:solidFill>
                  <a:srgbClr val="310C98"/>
                </a:solidFill>
                <a:hlinkClick r:id="rId2"/>
              </a:rPr>
              <a:t>www.criscos.net</a:t>
            </a:r>
            <a:endParaRPr lang="es-PE" sz="1800" b="1" dirty="0" smtClean="0">
              <a:solidFill>
                <a:srgbClr val="310C98"/>
              </a:solidFill>
            </a:endParaRPr>
          </a:p>
          <a:p>
            <a:pPr marL="0" indent="0">
              <a:buNone/>
            </a:pPr>
            <a:endParaRPr lang="es-PE" sz="300" b="1" dirty="0">
              <a:solidFill>
                <a:srgbClr val="310C98"/>
              </a:solidFill>
            </a:endParaRPr>
          </a:p>
          <a:p>
            <a:pPr marL="0" indent="0">
              <a:buNone/>
            </a:pPr>
            <a:r>
              <a:rPr lang="es-PE" sz="1800" b="1" dirty="0" smtClean="0">
                <a:solidFill>
                  <a:srgbClr val="310C98"/>
                </a:solidFill>
              </a:rPr>
              <a:t> </a:t>
            </a:r>
            <a:r>
              <a:rPr lang="es-PE" sz="1800" b="1" dirty="0">
                <a:solidFill>
                  <a:srgbClr val="310C98"/>
                </a:solidFill>
              </a:rPr>
              <a:t>Características:</a:t>
            </a:r>
          </a:p>
          <a:p>
            <a:r>
              <a:rPr lang="es-PE" sz="1600" b="1" dirty="0" smtClean="0"/>
              <a:t>Beca Integral :</a:t>
            </a:r>
          </a:p>
          <a:p>
            <a:pPr marL="0" indent="0">
              <a:buNone/>
            </a:pPr>
            <a:r>
              <a:rPr lang="es-PE" sz="1400" dirty="0" smtClean="0"/>
              <a:t>Cubre los servicios de estudios, </a:t>
            </a:r>
          </a:p>
          <a:p>
            <a:pPr marL="0" indent="0">
              <a:buNone/>
            </a:pPr>
            <a:r>
              <a:rPr lang="es-PE" sz="1400" dirty="0" smtClean="0"/>
              <a:t>alimentación y  hospedaje.</a:t>
            </a:r>
          </a:p>
          <a:p>
            <a:pPr marL="0" indent="0">
              <a:buNone/>
            </a:pPr>
            <a:r>
              <a:rPr lang="es-PE" sz="1800" b="1" dirty="0">
                <a:solidFill>
                  <a:srgbClr val="FFC000"/>
                </a:solidFill>
              </a:rPr>
              <a:t> </a:t>
            </a:r>
            <a:r>
              <a:rPr lang="es-PE" sz="1800" b="1" dirty="0" smtClean="0">
                <a:solidFill>
                  <a:srgbClr val="FFC000"/>
                </a:solidFill>
              </a:rPr>
              <a:t>CONVOCATORIA:</a:t>
            </a:r>
          </a:p>
          <a:p>
            <a:r>
              <a:rPr lang="es-ES" sz="1600" b="1" dirty="0">
                <a:solidFill>
                  <a:srgbClr val="10146A"/>
                </a:solidFill>
              </a:rPr>
              <a:t>Se lanza convocatoria dos veces al año</a:t>
            </a:r>
          </a:p>
          <a:p>
            <a:pPr marL="0" indent="0">
              <a:buNone/>
            </a:pPr>
            <a:r>
              <a:rPr lang="es-ES" sz="1600" b="1" dirty="0" smtClean="0">
                <a:solidFill>
                  <a:srgbClr val="10146A"/>
                </a:solidFill>
              </a:rPr>
              <a:t>-</a:t>
            </a:r>
            <a:r>
              <a:rPr lang="es-ES" sz="1600" b="1" dirty="0">
                <a:solidFill>
                  <a:srgbClr val="10146A"/>
                </a:solidFill>
              </a:rPr>
              <a:t>Entre </a:t>
            </a:r>
            <a:r>
              <a:rPr lang="es-ES" sz="1800" b="1" u="sng" dirty="0">
                <a:solidFill>
                  <a:srgbClr val="10146A"/>
                </a:solidFill>
              </a:rPr>
              <a:t>setiembre y octubre </a:t>
            </a:r>
            <a:r>
              <a:rPr lang="es-ES" sz="1600" b="1" dirty="0">
                <a:solidFill>
                  <a:srgbClr val="10146A"/>
                </a:solidFill>
              </a:rPr>
              <a:t>del año previo para estudiar</a:t>
            </a:r>
          </a:p>
          <a:p>
            <a:pPr marL="0" indent="0">
              <a:buNone/>
            </a:pPr>
            <a:r>
              <a:rPr lang="es-ES" sz="1600" b="1" dirty="0">
                <a:solidFill>
                  <a:srgbClr val="10146A"/>
                </a:solidFill>
              </a:rPr>
              <a:t> el 1er semestre del año siguiente.</a:t>
            </a:r>
          </a:p>
          <a:p>
            <a:pPr marL="0" indent="0">
              <a:buNone/>
            </a:pPr>
            <a:r>
              <a:rPr lang="es-ES" sz="1600" b="1" dirty="0" smtClean="0">
                <a:solidFill>
                  <a:srgbClr val="10146A"/>
                </a:solidFill>
              </a:rPr>
              <a:t>-</a:t>
            </a:r>
            <a:r>
              <a:rPr lang="es-ES" sz="1600" b="1" dirty="0">
                <a:solidFill>
                  <a:srgbClr val="10146A"/>
                </a:solidFill>
              </a:rPr>
              <a:t>Entre </a:t>
            </a:r>
            <a:r>
              <a:rPr lang="es-ES" sz="1800" b="1" u="sng" dirty="0">
                <a:solidFill>
                  <a:srgbClr val="10146A"/>
                </a:solidFill>
              </a:rPr>
              <a:t>marzo y abril </a:t>
            </a:r>
            <a:r>
              <a:rPr lang="es-ES" sz="1600" b="1" dirty="0">
                <a:solidFill>
                  <a:srgbClr val="10146A"/>
                </a:solidFill>
              </a:rPr>
              <a:t>del año para estudiar el 2do semestre.</a:t>
            </a:r>
          </a:p>
          <a:p>
            <a:endParaRPr lang="es-PE" sz="1200" dirty="0"/>
          </a:p>
          <a:p>
            <a:pPr marL="0" indent="0">
              <a:buNone/>
            </a:pPr>
            <a:endParaRPr lang="es-PE" sz="1100" dirty="0" smtClean="0"/>
          </a:p>
          <a:p>
            <a:pPr marL="0" indent="0">
              <a:buNone/>
            </a:pPr>
            <a:endParaRPr lang="es-PE" sz="1100" dirty="0" smtClean="0"/>
          </a:p>
          <a:p>
            <a:pPr marL="0" indent="0">
              <a:buNone/>
            </a:pPr>
            <a:endParaRPr lang="es-PE" sz="1200" b="1" u="sng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s-PE" sz="1200" b="1" u="sng" dirty="0" smtClean="0">
                <a:solidFill>
                  <a:srgbClr val="FFC000"/>
                </a:solidFill>
              </a:rPr>
              <a:t>  </a:t>
            </a:r>
            <a:endParaRPr lang="es-PE" sz="1200" b="1" u="sng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1200" b="1" dirty="0">
              <a:solidFill>
                <a:srgbClr val="283D52"/>
              </a:solidFill>
            </a:endParaRPr>
          </a:p>
          <a:p>
            <a:pPr marL="0" indent="0">
              <a:buNone/>
            </a:pPr>
            <a:endParaRPr lang="es-PE" sz="1200" b="1" dirty="0" smtClean="0">
              <a:solidFill>
                <a:srgbClr val="283D52"/>
              </a:solidFill>
            </a:endParaRPr>
          </a:p>
          <a:p>
            <a:endParaRPr lang="es-PE" sz="1200" b="1" u="sng" dirty="0" smtClean="0">
              <a:solidFill>
                <a:srgbClr val="FFC000"/>
              </a:solidFill>
              <a:hlinkClick r:id="rId3" action="ppaction://hlinksldjump"/>
            </a:endParaRPr>
          </a:p>
        </p:txBody>
      </p:sp>
      <p:sp>
        <p:nvSpPr>
          <p:cNvPr id="2" name="AutoShape 2" descr="Resultado de imagen para alianza del pacíf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73" y="1209296"/>
            <a:ext cx="1137656" cy="6989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88" y="1224534"/>
            <a:ext cx="1188456" cy="6837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88" y="2760493"/>
            <a:ext cx="1219965" cy="6685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74" y="2000309"/>
            <a:ext cx="1099874" cy="642104"/>
          </a:xfrm>
          <a:prstGeom prst="rect">
            <a:avLst/>
          </a:prstGeom>
        </p:spPr>
      </p:pic>
      <p:pic>
        <p:nvPicPr>
          <p:cNvPr id="11" name="Picture 8" descr="Resultado de imagen para bandera de ECUAD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616" y="2706940"/>
            <a:ext cx="1144114" cy="67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8079" y="1973907"/>
            <a:ext cx="1219965" cy="66850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725538" y="1451988"/>
            <a:ext cx="406880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PE" sz="36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  </a:t>
            </a:r>
            <a:r>
              <a:rPr lang="es-PE" sz="48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6 </a:t>
            </a:r>
            <a:r>
              <a:rPr lang="es-PE" sz="36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países</a:t>
            </a:r>
          </a:p>
          <a:p>
            <a:r>
              <a:rPr lang="es-PE" sz="36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s-PE" sz="48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34 </a:t>
            </a:r>
            <a:r>
              <a:rPr lang="es-PE" sz="36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universidades</a:t>
            </a:r>
            <a:endParaRPr lang="es-PE" sz="36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347251" y="3243339"/>
            <a:ext cx="39633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u="sng" dirty="0">
                <a:solidFill>
                  <a:srgbClr val="002060"/>
                </a:solidFill>
                <a:latin typeface="Candara" panose="020E0502030303020204" pitchFamily="34" charset="0"/>
              </a:rPr>
              <a:t>ARGENTINA</a:t>
            </a:r>
          </a:p>
          <a:p>
            <a:r>
              <a:rPr lang="es-PE" sz="1600" dirty="0">
                <a:solidFill>
                  <a:srgbClr val="002060"/>
                </a:solidFill>
                <a:latin typeface="Candara" panose="020E0502030303020204" pitchFamily="34" charset="0"/>
              </a:rPr>
              <a:t>(Jujuy, Salta, Catamarca, Chilecito, Río Cuarto y </a:t>
            </a:r>
            <a:r>
              <a:rPr lang="es-PE" sz="1600" dirty="0" err="1">
                <a:solidFill>
                  <a:srgbClr val="002060"/>
                </a:solidFill>
                <a:latin typeface="Candara" panose="020E0502030303020204" pitchFamily="34" charset="0"/>
              </a:rPr>
              <a:t>Stgo</a:t>
            </a:r>
            <a:r>
              <a:rPr lang="es-PE" sz="1600" dirty="0">
                <a:solidFill>
                  <a:srgbClr val="002060"/>
                </a:solidFill>
                <a:latin typeface="Candara" panose="020E0502030303020204" pitchFamily="34" charset="0"/>
              </a:rPr>
              <a:t>. del Estero)</a:t>
            </a:r>
          </a:p>
          <a:p>
            <a:r>
              <a:rPr lang="es-PE" sz="1600" b="1" u="sng" dirty="0">
                <a:solidFill>
                  <a:srgbClr val="002060"/>
                </a:solidFill>
                <a:latin typeface="Candara" panose="020E0502030303020204" pitchFamily="34" charset="0"/>
              </a:rPr>
              <a:t>BOLIVIA</a:t>
            </a:r>
          </a:p>
          <a:p>
            <a:r>
              <a:rPr lang="es-PE" sz="1600" dirty="0">
                <a:solidFill>
                  <a:srgbClr val="002060"/>
                </a:solidFill>
                <a:latin typeface="Candara" panose="020E0502030303020204" pitchFamily="34" charset="0"/>
              </a:rPr>
              <a:t>(Cochabamba, Santa Cruz y Oruro)  </a:t>
            </a:r>
          </a:p>
          <a:p>
            <a:r>
              <a:rPr lang="es-PE" sz="1600" b="1" u="sng" dirty="0">
                <a:solidFill>
                  <a:srgbClr val="002060"/>
                </a:solidFill>
                <a:latin typeface="Candara" panose="020E0502030303020204" pitchFamily="34" charset="0"/>
              </a:rPr>
              <a:t>CHILE</a:t>
            </a:r>
          </a:p>
          <a:p>
            <a:r>
              <a:rPr lang="es-PE" sz="1600" dirty="0">
                <a:solidFill>
                  <a:srgbClr val="002060"/>
                </a:solidFill>
                <a:latin typeface="Candara" panose="020E0502030303020204" pitchFamily="34" charset="0"/>
              </a:rPr>
              <a:t>(Arica, Iquique y Antofagasta)</a:t>
            </a:r>
          </a:p>
          <a:p>
            <a:r>
              <a:rPr lang="es-PE" sz="1600" b="1" u="sng" dirty="0">
                <a:solidFill>
                  <a:srgbClr val="002060"/>
                </a:solidFill>
                <a:latin typeface="Candara" panose="020E0502030303020204" pitchFamily="34" charset="0"/>
              </a:rPr>
              <a:t>PARAGUAY</a:t>
            </a:r>
          </a:p>
          <a:p>
            <a:r>
              <a:rPr lang="es-PE" sz="1600" dirty="0">
                <a:solidFill>
                  <a:srgbClr val="002060"/>
                </a:solidFill>
                <a:latin typeface="Candara" panose="020E0502030303020204" pitchFamily="34" charset="0"/>
              </a:rPr>
              <a:t>(Asunción)</a:t>
            </a:r>
          </a:p>
          <a:p>
            <a:r>
              <a:rPr lang="es-PE" b="1" u="sng" dirty="0">
                <a:solidFill>
                  <a:srgbClr val="002060"/>
                </a:solidFill>
                <a:latin typeface="Candara" panose="020E0502030303020204" pitchFamily="34" charset="0"/>
              </a:rPr>
              <a:t>ECUADOR</a:t>
            </a:r>
            <a:r>
              <a:rPr lang="es-PE" sz="1200" b="1" u="sng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</a:p>
          <a:p>
            <a:r>
              <a:rPr lang="es-PE" sz="1600" dirty="0">
                <a:solidFill>
                  <a:srgbClr val="002060"/>
                </a:solidFill>
                <a:latin typeface="Candara" panose="020E0502030303020204" pitchFamily="34" charset="0"/>
              </a:rPr>
              <a:t>(Chimborazo)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275" y="3494626"/>
            <a:ext cx="1636295" cy="245444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9036852" y="5985418"/>
            <a:ext cx="31551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 smtClean="0">
                <a:solidFill>
                  <a:srgbClr val="002060"/>
                </a:solidFill>
              </a:rPr>
              <a:t>Julián Galván </a:t>
            </a:r>
          </a:p>
          <a:p>
            <a:pPr algn="ctr"/>
            <a:r>
              <a:rPr lang="es-PE" sz="1100" dirty="0" smtClean="0">
                <a:solidFill>
                  <a:srgbClr val="002060"/>
                </a:solidFill>
              </a:rPr>
              <a:t>Universidad Nacional Río Cuarto – Argentina</a:t>
            </a:r>
          </a:p>
          <a:p>
            <a:pPr algn="ctr"/>
            <a:r>
              <a:rPr lang="es-PE" sz="1100" dirty="0" smtClean="0">
                <a:solidFill>
                  <a:srgbClr val="002060"/>
                </a:solidFill>
              </a:rPr>
              <a:t>2018-I</a:t>
            </a:r>
            <a:endParaRPr lang="es-PE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01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307975" y="899473"/>
            <a:ext cx="11333162" cy="5312669"/>
          </a:xfrm>
        </p:spPr>
        <p:txBody>
          <a:bodyPr>
            <a:normAutofit fontScale="25000" lnSpcReduction="20000"/>
          </a:bodyPr>
          <a:lstStyle/>
          <a:p>
            <a:endParaRPr lang="es-PE" dirty="0" smtClean="0"/>
          </a:p>
          <a:p>
            <a:pPr marL="0" indent="0">
              <a:buNone/>
            </a:pPr>
            <a:r>
              <a:rPr lang="es-PE" sz="12800" b="1" dirty="0" smtClean="0">
                <a:solidFill>
                  <a:srgbClr val="310C98"/>
                </a:solidFill>
              </a:rPr>
              <a:t>3. EMUAL- AUALCPI</a:t>
            </a:r>
          </a:p>
          <a:p>
            <a:r>
              <a:rPr lang="es-PE" sz="5600" b="1" dirty="0" smtClean="0">
                <a:solidFill>
                  <a:srgbClr val="310C98"/>
                </a:solidFill>
              </a:rPr>
              <a:t>Esquema de Movilidad Universitaria de</a:t>
            </a:r>
          </a:p>
          <a:p>
            <a:pPr marL="0" indent="0">
              <a:buNone/>
            </a:pPr>
            <a:r>
              <a:rPr lang="es-PE" sz="5600" b="1" dirty="0" smtClean="0">
                <a:solidFill>
                  <a:srgbClr val="310C98"/>
                </a:solidFill>
              </a:rPr>
              <a:t>     América Latina y el Caribe </a:t>
            </a:r>
          </a:p>
          <a:p>
            <a:r>
              <a:rPr lang="es-PE" sz="5600" b="1" dirty="0" smtClean="0">
                <a:solidFill>
                  <a:srgbClr val="310C98"/>
                </a:solidFill>
              </a:rPr>
              <a:t>Asociación de Universidades de América </a:t>
            </a:r>
          </a:p>
          <a:p>
            <a:pPr marL="0" indent="0">
              <a:buNone/>
            </a:pPr>
            <a:r>
              <a:rPr lang="es-PE" sz="5600" b="1" dirty="0" smtClean="0">
                <a:solidFill>
                  <a:srgbClr val="310C98"/>
                </a:solidFill>
              </a:rPr>
              <a:t>    Latina y el Caribe para la Integración </a:t>
            </a:r>
          </a:p>
          <a:p>
            <a:pPr marL="0" indent="0">
              <a:buNone/>
            </a:pPr>
            <a:r>
              <a:rPr lang="es-PE" sz="6400" b="1" dirty="0" smtClean="0">
                <a:solidFill>
                  <a:srgbClr val="310C98"/>
                </a:solidFill>
              </a:rPr>
              <a:t>  </a:t>
            </a:r>
            <a:r>
              <a:rPr lang="es-PE" sz="6400" b="1" dirty="0" smtClean="0">
                <a:solidFill>
                  <a:srgbClr val="310C98"/>
                </a:solidFill>
                <a:hlinkClick r:id="rId2"/>
              </a:rPr>
              <a:t>www.aualcpi.net</a:t>
            </a:r>
            <a:endParaRPr lang="es-PE" sz="6400" b="1" dirty="0" smtClean="0">
              <a:solidFill>
                <a:srgbClr val="310C98"/>
              </a:solidFill>
            </a:endParaRPr>
          </a:p>
          <a:p>
            <a:pPr marL="0" indent="0">
              <a:buNone/>
            </a:pPr>
            <a:r>
              <a:rPr lang="es-PE" sz="5600" b="1" dirty="0" smtClean="0">
                <a:solidFill>
                  <a:srgbClr val="FFC000"/>
                </a:solidFill>
              </a:rPr>
              <a:t> </a:t>
            </a:r>
            <a:r>
              <a:rPr lang="es-PE" sz="11200" b="1" dirty="0">
                <a:solidFill>
                  <a:srgbClr val="FFC000"/>
                </a:solidFill>
              </a:rPr>
              <a:t>Características:</a:t>
            </a:r>
          </a:p>
          <a:p>
            <a:r>
              <a:rPr lang="es-PE" sz="5600" b="1" dirty="0" smtClean="0"/>
              <a:t>Ofrece becas integrales y parciales</a:t>
            </a:r>
          </a:p>
          <a:p>
            <a:pPr marL="0" indent="0">
              <a:buNone/>
            </a:pPr>
            <a:r>
              <a:rPr lang="es-PE" sz="8000" b="1" dirty="0" smtClean="0">
                <a:solidFill>
                  <a:srgbClr val="FFC000"/>
                </a:solidFill>
              </a:rPr>
              <a:t>CONVOCATORIA:</a:t>
            </a:r>
          </a:p>
          <a:p>
            <a:r>
              <a:rPr lang="es-PE" sz="7200" b="1" dirty="0">
                <a:solidFill>
                  <a:srgbClr val="10146A"/>
                </a:solidFill>
              </a:rPr>
              <a:t>Se lanza convocatoria </a:t>
            </a:r>
            <a:r>
              <a:rPr lang="es-PE" sz="7200" b="1" u="sng" dirty="0">
                <a:solidFill>
                  <a:srgbClr val="10146A"/>
                </a:solidFill>
              </a:rPr>
              <a:t>dos veces al año:</a:t>
            </a:r>
          </a:p>
          <a:p>
            <a:endParaRPr lang="es-PE" sz="7200" b="1" u="sng" dirty="0">
              <a:solidFill>
                <a:srgbClr val="10146A"/>
              </a:solidFill>
            </a:endParaRPr>
          </a:p>
          <a:p>
            <a:pPr marL="0" indent="0">
              <a:buNone/>
            </a:pPr>
            <a:r>
              <a:rPr lang="es-PE" sz="7200" b="1" dirty="0">
                <a:solidFill>
                  <a:srgbClr val="10146A"/>
                </a:solidFill>
              </a:rPr>
              <a:t>-Entre setiembre y octubre del año previo para </a:t>
            </a:r>
          </a:p>
          <a:p>
            <a:pPr marL="0" indent="0">
              <a:buNone/>
            </a:pPr>
            <a:r>
              <a:rPr lang="es-PE" sz="7200" b="1" dirty="0">
                <a:solidFill>
                  <a:srgbClr val="10146A"/>
                </a:solidFill>
              </a:rPr>
              <a:t>el </a:t>
            </a:r>
            <a:r>
              <a:rPr lang="es-PE" sz="7200" b="1" u="sng" dirty="0">
                <a:solidFill>
                  <a:srgbClr val="10146A"/>
                </a:solidFill>
              </a:rPr>
              <a:t>1er semestre </a:t>
            </a:r>
            <a:r>
              <a:rPr lang="es-PE" sz="7200" b="1" dirty="0">
                <a:solidFill>
                  <a:srgbClr val="10146A"/>
                </a:solidFill>
              </a:rPr>
              <a:t>del año siguiente.</a:t>
            </a:r>
          </a:p>
          <a:p>
            <a:endParaRPr lang="es-PE" sz="3200" b="1" dirty="0">
              <a:solidFill>
                <a:srgbClr val="10146A"/>
              </a:solidFill>
            </a:endParaRPr>
          </a:p>
          <a:p>
            <a:pPr marL="0" indent="0">
              <a:buNone/>
            </a:pPr>
            <a:r>
              <a:rPr lang="es-PE" sz="7200" b="1" dirty="0" smtClean="0">
                <a:solidFill>
                  <a:srgbClr val="10146A"/>
                </a:solidFill>
              </a:rPr>
              <a:t>-Entre </a:t>
            </a:r>
            <a:r>
              <a:rPr lang="es-PE" sz="7200" b="1" dirty="0">
                <a:solidFill>
                  <a:srgbClr val="10146A"/>
                </a:solidFill>
              </a:rPr>
              <a:t>marzo y mayo del </a:t>
            </a:r>
            <a:r>
              <a:rPr lang="es-PE" sz="7200" b="1" u="sng" dirty="0">
                <a:solidFill>
                  <a:srgbClr val="10146A"/>
                </a:solidFill>
              </a:rPr>
              <a:t>mismo año</a:t>
            </a:r>
            <a:r>
              <a:rPr lang="es-PE" sz="7200" b="1" dirty="0">
                <a:solidFill>
                  <a:srgbClr val="10146A"/>
                </a:solidFill>
              </a:rPr>
              <a:t> para el</a:t>
            </a:r>
          </a:p>
          <a:p>
            <a:pPr marL="0" indent="0">
              <a:buNone/>
            </a:pPr>
            <a:r>
              <a:rPr lang="es-PE" sz="7200" b="1" dirty="0">
                <a:solidFill>
                  <a:srgbClr val="10146A"/>
                </a:solidFill>
              </a:rPr>
              <a:t> </a:t>
            </a:r>
            <a:r>
              <a:rPr lang="es-PE" sz="7200" b="1" u="sng" dirty="0">
                <a:solidFill>
                  <a:srgbClr val="10146A"/>
                </a:solidFill>
              </a:rPr>
              <a:t>para el 2do semestre. </a:t>
            </a:r>
          </a:p>
          <a:p>
            <a:pPr marL="0" indent="0">
              <a:buNone/>
            </a:pPr>
            <a:endParaRPr lang="es-PE" sz="24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24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2400" b="1" u="sng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s-PE" sz="2400" b="1" u="sng" dirty="0" smtClean="0">
                <a:solidFill>
                  <a:srgbClr val="FFC000"/>
                </a:solidFill>
              </a:rPr>
              <a:t>  </a:t>
            </a:r>
            <a:endParaRPr lang="es-PE" sz="2400" b="1" u="sng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PE" sz="2400" b="1" dirty="0">
              <a:solidFill>
                <a:srgbClr val="283D52"/>
              </a:solidFill>
            </a:endParaRPr>
          </a:p>
          <a:p>
            <a:pPr marL="0" indent="0">
              <a:buNone/>
            </a:pPr>
            <a:endParaRPr lang="es-PE" sz="2400" b="1" dirty="0" smtClean="0">
              <a:solidFill>
                <a:srgbClr val="283D52"/>
              </a:solidFill>
            </a:endParaRPr>
          </a:p>
          <a:p>
            <a:endParaRPr lang="es-PE" sz="2400" b="1" u="sng" dirty="0" smtClean="0">
              <a:solidFill>
                <a:srgbClr val="FFC000"/>
              </a:solidFill>
              <a:hlinkClick r:id="rId3" action="ppaction://hlinksldjump"/>
            </a:endParaRPr>
          </a:p>
        </p:txBody>
      </p:sp>
      <p:sp>
        <p:nvSpPr>
          <p:cNvPr id="2" name="AutoShape 2" descr="Resultado de imagen para alianza del pacíf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6439" t="7601" r="55468" b="6804"/>
          <a:stretch/>
        </p:blipFill>
        <p:spPr>
          <a:xfrm>
            <a:off x="9127111" y="1953307"/>
            <a:ext cx="2160142" cy="129608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/>
          <a:srcRect l="10786" t="9157" r="10673" b="15737"/>
          <a:stretch/>
        </p:blipFill>
        <p:spPr>
          <a:xfrm>
            <a:off x="9257164" y="1048891"/>
            <a:ext cx="2184556" cy="956422"/>
          </a:xfrm>
          <a:prstGeom prst="rect">
            <a:avLst/>
          </a:prstGeom>
        </p:spPr>
      </p:pic>
      <p:sp>
        <p:nvSpPr>
          <p:cNvPr id="15" name="Marcador de contenido 2"/>
          <p:cNvSpPr txBox="1">
            <a:spLocks/>
          </p:cNvSpPr>
          <p:nvPr/>
        </p:nvSpPr>
        <p:spPr>
          <a:xfrm>
            <a:off x="5332809" y="3760197"/>
            <a:ext cx="2994582" cy="22282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Argentina</a:t>
            </a:r>
          </a:p>
          <a:p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Bolivia</a:t>
            </a:r>
          </a:p>
          <a:p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Brasil</a:t>
            </a:r>
          </a:p>
          <a:p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Colombia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PE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02" y="3379530"/>
            <a:ext cx="1770970" cy="265645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832513" y="6035985"/>
            <a:ext cx="31551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 smtClean="0">
                <a:solidFill>
                  <a:srgbClr val="002060"/>
                </a:solidFill>
              </a:rPr>
              <a:t>Laura Gonzales Martínez</a:t>
            </a:r>
          </a:p>
          <a:p>
            <a:pPr algn="ctr"/>
            <a:r>
              <a:rPr lang="es-PE" sz="1100" dirty="0" smtClean="0">
                <a:solidFill>
                  <a:srgbClr val="002060"/>
                </a:solidFill>
              </a:rPr>
              <a:t>Universidad Santo Tomás de Tunja – Colombia</a:t>
            </a:r>
          </a:p>
          <a:p>
            <a:pPr algn="ctr"/>
            <a:r>
              <a:rPr lang="es-PE" sz="1100" dirty="0" smtClean="0">
                <a:solidFill>
                  <a:srgbClr val="002060"/>
                </a:solidFill>
              </a:rPr>
              <a:t>2018-I</a:t>
            </a:r>
            <a:endParaRPr lang="es-PE" sz="1100" dirty="0">
              <a:solidFill>
                <a:srgbClr val="00206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948712" y="1716930"/>
            <a:ext cx="231013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800" dirty="0">
                <a:solidFill>
                  <a:srgbClr val="002060"/>
                </a:solidFill>
                <a:latin typeface="Candara" panose="020E0502030303020204" pitchFamily="34" charset="0"/>
              </a:rPr>
              <a:t>70</a:t>
            </a:r>
            <a:r>
              <a:rPr lang="es-PE" dirty="0">
                <a:solidFill>
                  <a:srgbClr val="002060"/>
                </a:solidFill>
                <a:latin typeface="Candara" panose="020E0502030303020204" pitchFamily="34" charset="0"/>
              </a:rPr>
              <a:t> UNIVERSIDADES</a:t>
            </a:r>
          </a:p>
          <a:p>
            <a:endParaRPr lang="es-PE" dirty="0"/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7103779" y="3871016"/>
            <a:ext cx="2994582" cy="21016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Ecuador</a:t>
            </a:r>
          </a:p>
          <a:p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México</a:t>
            </a:r>
          </a:p>
          <a:p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Panamá</a:t>
            </a:r>
          </a:p>
          <a:p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Paraguay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PE" sz="2000" dirty="0"/>
          </a:p>
        </p:txBody>
      </p:sp>
      <p:sp>
        <p:nvSpPr>
          <p:cNvPr id="16" name="Rectángulo 15"/>
          <p:cNvSpPr/>
          <p:nvPr/>
        </p:nvSpPr>
        <p:spPr>
          <a:xfrm>
            <a:off x="4595873" y="901715"/>
            <a:ext cx="23585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8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08 </a:t>
            </a:r>
            <a:r>
              <a:rPr lang="es-PE" dirty="0" smtClean="0">
                <a:solidFill>
                  <a:srgbClr val="002060"/>
                </a:solidFill>
                <a:latin typeface="Candara" panose="020E0502030303020204" pitchFamily="34" charset="0"/>
              </a:rPr>
              <a:t>PAISES</a:t>
            </a:r>
            <a:endParaRPr lang="es-PE" sz="200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86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PT_Diseño3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UPT_Diseño3</Template>
  <TotalTime>9372</TotalTime>
  <Words>1359</Words>
  <Application>Microsoft Office PowerPoint</Application>
  <PresentationFormat>Panorámica</PresentationFormat>
  <Paragraphs>353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Arial Narrow</vt:lpstr>
      <vt:lpstr>Arno Pro</vt:lpstr>
      <vt:lpstr>Calibri</vt:lpstr>
      <vt:lpstr>Candara</vt:lpstr>
      <vt:lpstr>UPT_Diseño3</vt:lpstr>
      <vt:lpstr>OFICINA DE RELACIONES NACIONALES E INTERNACIONALES         RENI</vt:lpstr>
      <vt:lpstr>¿QUÉ ES LA MOVILIDAD ESTUDIANTIL?</vt:lpstr>
      <vt:lpstr>Programas de Movilidad Estudiantil</vt:lpstr>
      <vt:lpstr>TIPOS DE MOVILIDAD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EMUAL- AUALCPI *Esquema de Movilidad Universitaria de América Latina y el Caribe  *Asociación de Universidades de América Latina y el Caribe para la Integración    </vt:lpstr>
      <vt:lpstr>Presentación de PowerPoint</vt:lpstr>
      <vt:lpstr>PAME –UDUAL *Programa Académico de Movilidad Educativa *Unión de Universidades de América Latina y el Caribe   </vt:lpstr>
      <vt:lpstr>Presentación de PowerPoint</vt:lpstr>
      <vt:lpstr>Presentación de PowerPoint</vt:lpstr>
      <vt:lpstr>Presentación de PowerPoint</vt:lpstr>
      <vt:lpstr>Presentación de PowerPoint</vt:lpstr>
      <vt:lpstr>CONVENIOS BILATERALES</vt:lpstr>
      <vt:lpstr>Proceso de Postulación para: RIFU- REDISUR- CRISCOS</vt:lpstr>
      <vt:lpstr>Proceso de Postulación para: EMUAL – UDUAL </vt:lpstr>
      <vt:lpstr>Proceso de Postulación para: Alianza del Pacífico </vt:lpstr>
      <vt:lpstr>Presentación de PowerPoint</vt:lpstr>
      <vt:lpstr>Presentación de PowerPoint</vt:lpstr>
      <vt:lpstr>PASO 1: Ingresar a la página de la UPT : www.upt.edu.pe</vt:lpstr>
      <vt:lpstr>PASO 2: hacer clic en “UPT INTERNACIONAL” ubicado en la parte superior derecha de la página principal</vt:lpstr>
      <vt:lpstr>PASO 3: hacer clic en la pestaña                 “Becas – Programas de movilidad- UPT”</vt:lpstr>
      <vt:lpstr>PASO 4: Selecciona el programa de Movilidad Estudiantil de tu interés en el menú de la derecha</vt:lpstr>
      <vt:lpstr>Para mayor información haz clic en “Preguntas frecuentes”</vt:lpstr>
      <vt:lpstr>ESTADÍSTICAS – OFICINA DE RELACIONES NACIONALES E     INTERNACIONALES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GECA</dc:creator>
  <cp:lastModifiedBy>Usuario de Windows</cp:lastModifiedBy>
  <cp:revision>663</cp:revision>
  <dcterms:created xsi:type="dcterms:W3CDTF">2015-09-21T14:32:49Z</dcterms:created>
  <dcterms:modified xsi:type="dcterms:W3CDTF">2019-04-25T23:01:20Z</dcterms:modified>
</cp:coreProperties>
</file>